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5" r:id="rId3"/>
    <p:sldId id="286" r:id="rId4"/>
    <p:sldId id="287" r:id="rId5"/>
    <p:sldId id="288" r:id="rId6"/>
    <p:sldId id="291" r:id="rId7"/>
    <p:sldId id="292" r:id="rId8"/>
    <p:sldId id="293" r:id="rId9"/>
    <p:sldId id="29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2E8663B-3332-4562-95D2-72D59234F125}">
          <p14:sldIdLst>
            <p14:sldId id="256"/>
            <p14:sldId id="285"/>
            <p14:sldId id="286"/>
            <p14:sldId id="287"/>
            <p14:sldId id="288"/>
            <p14:sldId id="291"/>
            <p14:sldId id="292"/>
            <p14:sldId id="293"/>
            <p14:sldId id="295"/>
          </p14:sldIdLst>
        </p14:section>
        <p14:section name="Untitled Section" id="{1C324FEF-CC9D-4D0B-AB5E-2F1CD1156B0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7663F-72F5-4ADB-8814-5B1923650919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5B883-5707-41F6-B836-3BBF5739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20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CB26-9B77-4124-9F77-414F4845413F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6709-2FC5-4F42-91B3-F1ACB73D9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52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CB26-9B77-4124-9F77-414F4845413F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6709-2FC5-4F42-91B3-F1ACB73D9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47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CB26-9B77-4124-9F77-414F4845413F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6709-2FC5-4F42-91B3-F1ACB73D9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0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CB26-9B77-4124-9F77-414F4845413F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6709-2FC5-4F42-91B3-F1ACB73D9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78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CB26-9B77-4124-9F77-414F4845413F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6709-2FC5-4F42-91B3-F1ACB73D9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90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CB26-9B77-4124-9F77-414F4845413F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6709-2FC5-4F42-91B3-F1ACB73D9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20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CB26-9B77-4124-9F77-414F4845413F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6709-2FC5-4F42-91B3-F1ACB73D9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47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CB26-9B77-4124-9F77-414F4845413F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6709-2FC5-4F42-91B3-F1ACB73D9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9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CB26-9B77-4124-9F77-414F4845413F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6709-2FC5-4F42-91B3-F1ACB73D9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44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CB26-9B77-4124-9F77-414F4845413F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6709-2FC5-4F42-91B3-F1ACB73D9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67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CB26-9B77-4124-9F77-414F4845413F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6709-2FC5-4F42-91B3-F1ACB73D9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49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9CB26-9B77-4124-9F77-414F4845413F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D6709-2FC5-4F42-91B3-F1ACB73D9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63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38554"/>
            <a:ext cx="12159761" cy="1090246"/>
          </a:xfrm>
        </p:spPr>
        <p:txBody>
          <a:bodyPr>
            <a:normAutofit fontScale="90000"/>
          </a:bodyPr>
          <a:lstStyle/>
          <a:p>
            <a:r>
              <a:rPr lang="en-US" dirty="0"/>
              <a:t>Machine Learning the Future</a:t>
            </a:r>
            <a:br>
              <a:rPr lang="en-US" dirty="0"/>
            </a:br>
            <a:r>
              <a:rPr lang="en-US" dirty="0"/>
              <a:t>http://hunch.net/~mltf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584" y="3602038"/>
            <a:ext cx="9144000" cy="2870200"/>
          </a:xfrm>
        </p:spPr>
        <p:txBody>
          <a:bodyPr>
            <a:normAutofit/>
          </a:bodyPr>
          <a:lstStyle/>
          <a:p>
            <a:r>
              <a:rPr lang="en-US" sz="4800" dirty="0"/>
              <a:t>John Langford</a:t>
            </a:r>
          </a:p>
          <a:p>
            <a:r>
              <a:rPr lang="en-US" sz="4800" dirty="0"/>
              <a:t>Microsoft Research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618" y="3178958"/>
            <a:ext cx="2192273" cy="268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17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354" y="0"/>
            <a:ext cx="10515600" cy="1325563"/>
          </a:xfrm>
        </p:spPr>
        <p:txBody>
          <a:bodyPr/>
          <a:lstStyle/>
          <a:p>
            <a:r>
              <a:rPr lang="en-US" dirty="0"/>
              <a:t>Machine Learning in the present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70733" y="1566644"/>
                <a:ext cx="11142843" cy="4790193"/>
              </a:xfrm>
            </p:spPr>
            <p:txBody>
              <a:bodyPr>
                <a:normAutofit fontScale="92500"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4800" dirty="0"/>
                  <a:t>Get a large amount of labeled data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rgbClr val="FF0000"/>
                    </a:solidFill>
                  </a:rPr>
                  <a:t> </a:t>
                </a:r>
                <a:r>
                  <a:rPr lang="en-US" sz="4800" dirty="0"/>
                  <a:t>where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∈{1,…,1000}</m:t>
                    </m:r>
                  </m:oMath>
                </a14:m>
                <a:r>
                  <a:rPr lang="en-US" sz="4800" dirty="0"/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4800" dirty="0"/>
                  <a:t>Learn a predictor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4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4800" dirty="0"/>
                  <a:t>Use the predictor.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4800" dirty="0"/>
              </a:p>
              <a:p>
                <a:pPr marL="0" indent="0">
                  <a:buNone/>
                </a:pPr>
                <a:r>
                  <a:rPr lang="en-US" sz="4800" dirty="0"/>
                  <a:t>The Foundation: Samples + Representation + Optimization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0733" y="1566644"/>
                <a:ext cx="11142843" cy="4790193"/>
              </a:xfrm>
              <a:blipFill>
                <a:blip r:embed="rId2"/>
                <a:stretch>
                  <a:fillRect l="-2298" t="-5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161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30713" y="617682"/>
            <a:ext cx="41501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Where is my </a:t>
            </a:r>
          </a:p>
          <a:p>
            <a:r>
              <a:rPr lang="en-US" sz="4800" dirty="0"/>
              <a:t>self-driving car?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30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0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0873" y="762288"/>
            <a:ext cx="3198091" cy="1325563"/>
          </a:xfrm>
        </p:spPr>
        <p:txBody>
          <a:bodyPr>
            <a:normAutofit/>
          </a:bodyPr>
          <a:lstStyle/>
          <a:p>
            <a:r>
              <a:rPr lang="en-US" dirty="0"/>
              <a:t>Who is that?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0873" cy="679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83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4400" dirty="0"/>
              <a:t>Personalized medicine?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/>
              <a:t>Conversational Agents?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/>
              <a:t>Machine Translation?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/>
              <a:t>Personal Assistants?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/>
              <a:t>Your job?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87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What is </a:t>
            </a:r>
            <a:r>
              <a:rPr lang="en-US" sz="4400" i="1" dirty="0"/>
              <a:t>necessary</a:t>
            </a:r>
            <a:r>
              <a:rPr lang="en-US" sz="4400" dirty="0"/>
              <a:t> for success?  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And what is a compatible solution?</a:t>
            </a:r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62354" y="0"/>
            <a:ext cx="10515600" cy="1325563"/>
          </a:xfrm>
        </p:spPr>
        <p:txBody>
          <a:bodyPr/>
          <a:lstStyle/>
          <a:p>
            <a:r>
              <a:rPr lang="en-US" dirty="0"/>
              <a:t>How do we succeed?</a:t>
            </a:r>
          </a:p>
        </p:txBody>
      </p:sp>
    </p:spTree>
    <p:extLst>
      <p:ext uri="{BB962C8B-B14F-4D97-AF65-F5344CB8AC3E}">
        <p14:creationId xmlns:p14="http://schemas.microsoft.com/office/powerpoint/2010/main" val="357757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4695" y="-155971"/>
            <a:ext cx="3951083" cy="1325563"/>
          </a:xfrm>
        </p:spPr>
        <p:txBody>
          <a:bodyPr/>
          <a:lstStyle/>
          <a:p>
            <a:r>
              <a:rPr lang="en-US" dirty="0"/>
              <a:t>Pieces to solve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19908"/>
                <a:ext cx="12192000" cy="556553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4000" dirty="0"/>
                  <a:t>Online learning: You can’t redo everything.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4000" dirty="0"/>
                  <a:t>Representation: Circuits &gt;&gt; gates</a:t>
                </a:r>
                <a:endParaRPr lang="en-US" sz="40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4000" dirty="0"/>
                  <a:t>Reinforcement: good/bad is the real-world primitive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4000" dirty="0"/>
                  <a:t>Exploration: infinite wrong data does not work</a:t>
                </a:r>
                <a:endParaRPr lang="en-US" sz="40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4000" dirty="0"/>
                  <a:t>Language: Human – language = ? </a:t>
                </a:r>
                <a:endParaRPr lang="en-US" sz="40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4000" dirty="0"/>
                  <a:t>Reasoning: It can’t all be reaction.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4000" dirty="0"/>
                  <a:t>Memory: How did you get to class today?</a:t>
                </a:r>
              </a:p>
              <a:p>
                <a:pPr marL="0" indent="0">
                  <a:buNone/>
                </a:pPr>
                <a:r>
                  <a:rPr lang="en-US" sz="4000" dirty="0"/>
                  <a:t>Solve all in a compatible way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000" dirty="0"/>
                  <a:t> the future?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19908"/>
                <a:ext cx="12192000" cy="5565530"/>
              </a:xfrm>
              <a:blipFill>
                <a:blip r:embed="rId2"/>
                <a:stretch>
                  <a:fillRect l="-1800" t="-3176"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933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99040" y="158262"/>
            <a:ext cx="5908430" cy="467750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710962" y="1735015"/>
            <a:ext cx="5908430" cy="4677508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053255" y="84992"/>
            <a:ext cx="5908430" cy="4677508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98171" y="84992"/>
            <a:ext cx="27935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</a:rPr>
              <a:t>Exploration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58262"/>
            <a:ext cx="396345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Supervised</a:t>
            </a:r>
          </a:p>
          <a:p>
            <a:r>
              <a:rPr lang="en-US" sz="4400" dirty="0">
                <a:solidFill>
                  <a:srgbClr val="FF0000"/>
                </a:solidFill>
              </a:rPr>
              <a:t>Learning</a:t>
            </a:r>
          </a:p>
          <a:p>
            <a:r>
              <a:rPr lang="en-US" sz="4400" dirty="0">
                <a:solidFill>
                  <a:srgbClr val="FF0000"/>
                </a:solidFill>
              </a:rPr>
              <a:t>=Representation</a:t>
            </a:r>
          </a:p>
          <a:p>
            <a:r>
              <a:rPr lang="en-US" sz="4400" dirty="0">
                <a:solidFill>
                  <a:srgbClr val="FF0000"/>
                </a:solidFill>
              </a:rPr>
              <a:t>+Optimization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84176" y="6233745"/>
            <a:ext cx="35620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Reinforcement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27377" y="1186962"/>
            <a:ext cx="1273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Bandits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66581" y="1245545"/>
            <a:ext cx="18401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Contextual </a:t>
            </a:r>
          </a:p>
          <a:p>
            <a:r>
              <a:rPr lang="en-US" sz="2800" dirty="0">
                <a:solidFill>
                  <a:srgbClr val="FFC000"/>
                </a:solidFill>
              </a:rPr>
              <a:t>Bandit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53625" y="3053609"/>
            <a:ext cx="141897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Markov</a:t>
            </a:r>
          </a:p>
          <a:p>
            <a:r>
              <a:rPr lang="en-US" sz="2800" dirty="0">
                <a:solidFill>
                  <a:srgbClr val="7030A0"/>
                </a:solidFill>
              </a:rPr>
              <a:t>Decision</a:t>
            </a:r>
          </a:p>
          <a:p>
            <a:r>
              <a:rPr lang="en-US" sz="2800" dirty="0">
                <a:solidFill>
                  <a:srgbClr val="7030A0"/>
                </a:solidFill>
              </a:rPr>
              <a:t>Process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96906" y="3458721"/>
            <a:ext cx="21645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Policy</a:t>
            </a:r>
          </a:p>
          <a:p>
            <a:r>
              <a:rPr lang="en-US" sz="2800" dirty="0">
                <a:solidFill>
                  <a:srgbClr val="00B0F0"/>
                </a:solidFill>
              </a:rPr>
              <a:t>Improvement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66581" y="2357661"/>
            <a:ext cx="18401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Contextual </a:t>
            </a:r>
          </a:p>
          <a:p>
            <a:r>
              <a:rPr lang="en-US" sz="2800" dirty="0"/>
              <a:t>Decision</a:t>
            </a:r>
          </a:p>
          <a:p>
            <a:r>
              <a:rPr lang="en-US" sz="2800" dirty="0"/>
              <a:t>Process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45121" y="5273147"/>
            <a:ext cx="1721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Q-learning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47877" y="634263"/>
            <a:ext cx="1247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Active  </a:t>
            </a:r>
          </a:p>
        </p:txBody>
      </p:sp>
    </p:spTree>
    <p:extLst>
      <p:ext uri="{BB962C8B-B14F-4D97-AF65-F5344CB8AC3E}">
        <p14:creationId xmlns:p14="http://schemas.microsoft.com/office/powerpoint/2010/main" val="368794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dirty="0"/>
              <a:t>For today: revisit foundations.  Why does this work?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70733" y="1566644"/>
                <a:ext cx="11142843" cy="4790193"/>
              </a:xfrm>
            </p:spPr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4800" dirty="0"/>
                  <a:t>Get a large amount of labeled data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rgbClr val="FF0000"/>
                    </a:solidFill>
                  </a:rPr>
                  <a:t> </a:t>
                </a:r>
                <a:r>
                  <a:rPr lang="en-US" sz="4800" dirty="0"/>
                  <a:t>where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∈{1,…,1000}</m:t>
                    </m:r>
                  </m:oMath>
                </a14:m>
                <a:r>
                  <a:rPr lang="en-US" sz="4800" dirty="0"/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4800" dirty="0"/>
                  <a:t>Learn a classifier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4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4800" dirty="0"/>
                  <a:t>Use the classifier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4800" dirty="0"/>
              </a:p>
              <a:p>
                <a:pPr marL="0" indent="0">
                  <a:buNone/>
                </a:pPr>
                <a:r>
                  <a:rPr lang="en-US" sz="4800" dirty="0"/>
                  <a:t>Success = Representation + </a:t>
                </a:r>
                <a:r>
                  <a:rPr lang="en-US" sz="4800" dirty="0"/>
                  <a:t>Optimization </a:t>
                </a:r>
                <a:r>
                  <a:rPr lang="en-US" sz="4800" dirty="0"/>
                  <a:t>+ Labeled Samples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4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0733" y="1566644"/>
                <a:ext cx="11142843" cy="4790193"/>
              </a:xfrm>
              <a:blipFill>
                <a:blip r:embed="rId2"/>
                <a:stretch>
                  <a:fillRect l="-2516" t="-5980" b="-5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92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229</Words>
  <Application>Microsoft Office PowerPoint</Application>
  <PresentationFormat>Widescreen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Office Theme</vt:lpstr>
      <vt:lpstr>Machine Learning the Future http://hunch.net/~mltf</vt:lpstr>
      <vt:lpstr>Machine Learning in the present</vt:lpstr>
      <vt:lpstr>PowerPoint Presentation</vt:lpstr>
      <vt:lpstr>Who is that?</vt:lpstr>
      <vt:lpstr>Other applications</vt:lpstr>
      <vt:lpstr>How do we succeed?</vt:lpstr>
      <vt:lpstr>Pieces to solve</vt:lpstr>
      <vt:lpstr>PowerPoint Presentation</vt:lpstr>
      <vt:lpstr>For today: revisit foundations.  Why does this work?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Contextual Research Program</dc:title>
  <dc:creator>John Langford</dc:creator>
  <cp:lastModifiedBy>John Langford</cp:lastModifiedBy>
  <cp:revision>56</cp:revision>
  <dcterms:created xsi:type="dcterms:W3CDTF">2016-12-02T13:37:28Z</dcterms:created>
  <dcterms:modified xsi:type="dcterms:W3CDTF">2017-02-06T02:40:28Z</dcterms:modified>
</cp:coreProperties>
</file>