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8"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96"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33FB2-7E6F-4FFD-BC58-E91B2B06AA7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CA3E13-E968-4954-860B-C5783936D8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ED2FA8-650F-4455-83D9-7A65A33FBF45}"/>
              </a:ext>
            </a:extLst>
          </p:cNvPr>
          <p:cNvSpPr>
            <a:spLocks noGrp="1"/>
          </p:cNvSpPr>
          <p:nvPr>
            <p:ph type="dt" sz="half" idx="10"/>
          </p:nvPr>
        </p:nvSpPr>
        <p:spPr/>
        <p:txBody>
          <a:bodyPr/>
          <a:lstStyle/>
          <a:p>
            <a:fld id="{AE0C6288-9BA7-4AC5-951C-F0A77C956EE3}" type="datetimeFigureOut">
              <a:rPr lang="en-US" smtClean="0"/>
              <a:t>8/14/2018</a:t>
            </a:fld>
            <a:endParaRPr lang="en-US"/>
          </a:p>
        </p:txBody>
      </p:sp>
      <p:sp>
        <p:nvSpPr>
          <p:cNvPr id="5" name="Footer Placeholder 4">
            <a:extLst>
              <a:ext uri="{FF2B5EF4-FFF2-40B4-BE49-F238E27FC236}">
                <a16:creationId xmlns:a16="http://schemas.microsoft.com/office/drawing/2014/main" id="{AF275963-0955-4E73-A5FE-CFB1B83588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FB6710-E8E2-4901-92F7-0064E7E5D46F}"/>
              </a:ext>
            </a:extLst>
          </p:cNvPr>
          <p:cNvSpPr>
            <a:spLocks noGrp="1"/>
          </p:cNvSpPr>
          <p:nvPr>
            <p:ph type="sldNum" sz="quarter" idx="12"/>
          </p:nvPr>
        </p:nvSpPr>
        <p:spPr/>
        <p:txBody>
          <a:bodyPr/>
          <a:lstStyle/>
          <a:p>
            <a:fld id="{C32BEA11-6027-4A60-862D-D14397F70EFF}" type="slidenum">
              <a:rPr lang="en-US" smtClean="0"/>
              <a:t>‹#›</a:t>
            </a:fld>
            <a:endParaRPr lang="en-US"/>
          </a:p>
        </p:txBody>
      </p:sp>
    </p:spTree>
    <p:extLst>
      <p:ext uri="{BB962C8B-B14F-4D97-AF65-F5344CB8AC3E}">
        <p14:creationId xmlns:p14="http://schemas.microsoft.com/office/powerpoint/2010/main" val="3987205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29ECB-1230-4E99-AD00-504F3425FF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1AD30F-CF52-47FF-B6AD-6AEF217901D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394341-5787-44B1-9964-C800345ADD94}"/>
              </a:ext>
            </a:extLst>
          </p:cNvPr>
          <p:cNvSpPr>
            <a:spLocks noGrp="1"/>
          </p:cNvSpPr>
          <p:nvPr>
            <p:ph type="dt" sz="half" idx="10"/>
          </p:nvPr>
        </p:nvSpPr>
        <p:spPr/>
        <p:txBody>
          <a:bodyPr/>
          <a:lstStyle/>
          <a:p>
            <a:fld id="{AE0C6288-9BA7-4AC5-951C-F0A77C956EE3}" type="datetimeFigureOut">
              <a:rPr lang="en-US" smtClean="0"/>
              <a:t>8/14/2018</a:t>
            </a:fld>
            <a:endParaRPr lang="en-US"/>
          </a:p>
        </p:txBody>
      </p:sp>
      <p:sp>
        <p:nvSpPr>
          <p:cNvPr id="5" name="Footer Placeholder 4">
            <a:extLst>
              <a:ext uri="{FF2B5EF4-FFF2-40B4-BE49-F238E27FC236}">
                <a16:creationId xmlns:a16="http://schemas.microsoft.com/office/drawing/2014/main" id="{1BFBD353-2413-412F-A114-F073594EF3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7C1028-32AC-4000-8BB5-5C126C3D0663}"/>
              </a:ext>
            </a:extLst>
          </p:cNvPr>
          <p:cNvSpPr>
            <a:spLocks noGrp="1"/>
          </p:cNvSpPr>
          <p:nvPr>
            <p:ph type="sldNum" sz="quarter" idx="12"/>
          </p:nvPr>
        </p:nvSpPr>
        <p:spPr/>
        <p:txBody>
          <a:bodyPr/>
          <a:lstStyle/>
          <a:p>
            <a:fld id="{C32BEA11-6027-4A60-862D-D14397F70EFF}" type="slidenum">
              <a:rPr lang="en-US" smtClean="0"/>
              <a:t>‹#›</a:t>
            </a:fld>
            <a:endParaRPr lang="en-US"/>
          </a:p>
        </p:txBody>
      </p:sp>
    </p:spTree>
    <p:extLst>
      <p:ext uri="{BB962C8B-B14F-4D97-AF65-F5344CB8AC3E}">
        <p14:creationId xmlns:p14="http://schemas.microsoft.com/office/powerpoint/2010/main" val="3983216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B3FD04-FECA-463B-A281-F3C07FEE9B0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BA829BB-40B9-4D1F-B3C7-6036CB84603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38121B-E15E-4150-900F-9826BFB6B015}"/>
              </a:ext>
            </a:extLst>
          </p:cNvPr>
          <p:cNvSpPr>
            <a:spLocks noGrp="1"/>
          </p:cNvSpPr>
          <p:nvPr>
            <p:ph type="dt" sz="half" idx="10"/>
          </p:nvPr>
        </p:nvSpPr>
        <p:spPr/>
        <p:txBody>
          <a:bodyPr/>
          <a:lstStyle/>
          <a:p>
            <a:fld id="{AE0C6288-9BA7-4AC5-951C-F0A77C956EE3}" type="datetimeFigureOut">
              <a:rPr lang="en-US" smtClean="0"/>
              <a:t>8/14/2018</a:t>
            </a:fld>
            <a:endParaRPr lang="en-US"/>
          </a:p>
        </p:txBody>
      </p:sp>
      <p:sp>
        <p:nvSpPr>
          <p:cNvPr id="5" name="Footer Placeholder 4">
            <a:extLst>
              <a:ext uri="{FF2B5EF4-FFF2-40B4-BE49-F238E27FC236}">
                <a16:creationId xmlns:a16="http://schemas.microsoft.com/office/drawing/2014/main" id="{0930BE9F-D096-447E-81A9-BA0031BD25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C9E6AB-CFBF-4516-8BF8-2F5AD7C481D7}"/>
              </a:ext>
            </a:extLst>
          </p:cNvPr>
          <p:cNvSpPr>
            <a:spLocks noGrp="1"/>
          </p:cNvSpPr>
          <p:nvPr>
            <p:ph type="sldNum" sz="quarter" idx="12"/>
          </p:nvPr>
        </p:nvSpPr>
        <p:spPr/>
        <p:txBody>
          <a:bodyPr/>
          <a:lstStyle/>
          <a:p>
            <a:fld id="{C32BEA11-6027-4A60-862D-D14397F70EFF}" type="slidenum">
              <a:rPr lang="en-US" smtClean="0"/>
              <a:t>‹#›</a:t>
            </a:fld>
            <a:endParaRPr lang="en-US"/>
          </a:p>
        </p:txBody>
      </p:sp>
    </p:spTree>
    <p:extLst>
      <p:ext uri="{BB962C8B-B14F-4D97-AF65-F5344CB8AC3E}">
        <p14:creationId xmlns:p14="http://schemas.microsoft.com/office/powerpoint/2010/main" val="2354805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E7E82-D97B-4278-BAA1-F1130843D2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75170A-DDED-4F01-9D74-66817BA8FCD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7ACC86-60F5-4E94-AEA0-064959B0E23B}"/>
              </a:ext>
            </a:extLst>
          </p:cNvPr>
          <p:cNvSpPr>
            <a:spLocks noGrp="1"/>
          </p:cNvSpPr>
          <p:nvPr>
            <p:ph type="dt" sz="half" idx="10"/>
          </p:nvPr>
        </p:nvSpPr>
        <p:spPr/>
        <p:txBody>
          <a:bodyPr/>
          <a:lstStyle/>
          <a:p>
            <a:fld id="{AE0C6288-9BA7-4AC5-951C-F0A77C956EE3}" type="datetimeFigureOut">
              <a:rPr lang="en-US" smtClean="0"/>
              <a:t>8/14/2018</a:t>
            </a:fld>
            <a:endParaRPr lang="en-US"/>
          </a:p>
        </p:txBody>
      </p:sp>
      <p:sp>
        <p:nvSpPr>
          <p:cNvPr id="5" name="Footer Placeholder 4">
            <a:extLst>
              <a:ext uri="{FF2B5EF4-FFF2-40B4-BE49-F238E27FC236}">
                <a16:creationId xmlns:a16="http://schemas.microsoft.com/office/drawing/2014/main" id="{A56E7666-F044-4599-9920-9B040C50FF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20AF06-B4FD-4D13-9434-4460E1DA3957}"/>
              </a:ext>
            </a:extLst>
          </p:cNvPr>
          <p:cNvSpPr>
            <a:spLocks noGrp="1"/>
          </p:cNvSpPr>
          <p:nvPr>
            <p:ph type="sldNum" sz="quarter" idx="12"/>
          </p:nvPr>
        </p:nvSpPr>
        <p:spPr/>
        <p:txBody>
          <a:bodyPr/>
          <a:lstStyle/>
          <a:p>
            <a:fld id="{C32BEA11-6027-4A60-862D-D14397F70EFF}" type="slidenum">
              <a:rPr lang="en-US" smtClean="0"/>
              <a:t>‹#›</a:t>
            </a:fld>
            <a:endParaRPr lang="en-US"/>
          </a:p>
        </p:txBody>
      </p:sp>
    </p:spTree>
    <p:extLst>
      <p:ext uri="{BB962C8B-B14F-4D97-AF65-F5344CB8AC3E}">
        <p14:creationId xmlns:p14="http://schemas.microsoft.com/office/powerpoint/2010/main" val="2852758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D52DC-F0E4-4321-A2B7-D33097E2FA0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AF9EE9-2AB0-4C22-AD71-EEC10C69D9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4EC894C-1F41-4303-A8CA-C0046C2A750D}"/>
              </a:ext>
            </a:extLst>
          </p:cNvPr>
          <p:cNvSpPr>
            <a:spLocks noGrp="1"/>
          </p:cNvSpPr>
          <p:nvPr>
            <p:ph type="dt" sz="half" idx="10"/>
          </p:nvPr>
        </p:nvSpPr>
        <p:spPr/>
        <p:txBody>
          <a:bodyPr/>
          <a:lstStyle/>
          <a:p>
            <a:fld id="{AE0C6288-9BA7-4AC5-951C-F0A77C956EE3}" type="datetimeFigureOut">
              <a:rPr lang="en-US" smtClean="0"/>
              <a:t>8/14/2018</a:t>
            </a:fld>
            <a:endParaRPr lang="en-US"/>
          </a:p>
        </p:txBody>
      </p:sp>
      <p:sp>
        <p:nvSpPr>
          <p:cNvPr id="5" name="Footer Placeholder 4">
            <a:extLst>
              <a:ext uri="{FF2B5EF4-FFF2-40B4-BE49-F238E27FC236}">
                <a16:creationId xmlns:a16="http://schemas.microsoft.com/office/drawing/2014/main" id="{8DAF0454-676E-44A9-A796-963B6AAE35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4F9B4F-690C-4D63-9E1A-889BA29A4FA5}"/>
              </a:ext>
            </a:extLst>
          </p:cNvPr>
          <p:cNvSpPr>
            <a:spLocks noGrp="1"/>
          </p:cNvSpPr>
          <p:nvPr>
            <p:ph type="sldNum" sz="quarter" idx="12"/>
          </p:nvPr>
        </p:nvSpPr>
        <p:spPr/>
        <p:txBody>
          <a:bodyPr/>
          <a:lstStyle/>
          <a:p>
            <a:fld id="{C32BEA11-6027-4A60-862D-D14397F70EFF}" type="slidenum">
              <a:rPr lang="en-US" smtClean="0"/>
              <a:t>‹#›</a:t>
            </a:fld>
            <a:endParaRPr lang="en-US"/>
          </a:p>
        </p:txBody>
      </p:sp>
    </p:spTree>
    <p:extLst>
      <p:ext uri="{BB962C8B-B14F-4D97-AF65-F5344CB8AC3E}">
        <p14:creationId xmlns:p14="http://schemas.microsoft.com/office/powerpoint/2010/main" val="3131022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7CE85-2DA6-4FF7-A21E-1DE0B5DAAB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59B98D-5555-4408-9652-DFDC58BB46B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4893C64-A2BA-4619-A6ED-9436358BF99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BE8ECBF-866B-4C14-8DD0-C1A1FCD603AC}"/>
              </a:ext>
            </a:extLst>
          </p:cNvPr>
          <p:cNvSpPr>
            <a:spLocks noGrp="1"/>
          </p:cNvSpPr>
          <p:nvPr>
            <p:ph type="dt" sz="half" idx="10"/>
          </p:nvPr>
        </p:nvSpPr>
        <p:spPr/>
        <p:txBody>
          <a:bodyPr/>
          <a:lstStyle/>
          <a:p>
            <a:fld id="{AE0C6288-9BA7-4AC5-951C-F0A77C956EE3}" type="datetimeFigureOut">
              <a:rPr lang="en-US" smtClean="0"/>
              <a:t>8/14/2018</a:t>
            </a:fld>
            <a:endParaRPr lang="en-US"/>
          </a:p>
        </p:txBody>
      </p:sp>
      <p:sp>
        <p:nvSpPr>
          <p:cNvPr id="6" name="Footer Placeholder 5">
            <a:extLst>
              <a:ext uri="{FF2B5EF4-FFF2-40B4-BE49-F238E27FC236}">
                <a16:creationId xmlns:a16="http://schemas.microsoft.com/office/drawing/2014/main" id="{5BD7ED41-B05B-4039-871E-02269A0C68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FC5B2A-AED5-4766-B126-CE8A10F9A426}"/>
              </a:ext>
            </a:extLst>
          </p:cNvPr>
          <p:cNvSpPr>
            <a:spLocks noGrp="1"/>
          </p:cNvSpPr>
          <p:nvPr>
            <p:ph type="sldNum" sz="quarter" idx="12"/>
          </p:nvPr>
        </p:nvSpPr>
        <p:spPr/>
        <p:txBody>
          <a:bodyPr/>
          <a:lstStyle/>
          <a:p>
            <a:fld id="{C32BEA11-6027-4A60-862D-D14397F70EFF}" type="slidenum">
              <a:rPr lang="en-US" smtClean="0"/>
              <a:t>‹#›</a:t>
            </a:fld>
            <a:endParaRPr lang="en-US"/>
          </a:p>
        </p:txBody>
      </p:sp>
    </p:spTree>
    <p:extLst>
      <p:ext uri="{BB962C8B-B14F-4D97-AF65-F5344CB8AC3E}">
        <p14:creationId xmlns:p14="http://schemas.microsoft.com/office/powerpoint/2010/main" val="3507736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861A3-BEC9-450A-B531-183C3C55BCD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96C578A-5831-46E5-93F7-A26EFB4244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856906B-BA4C-4C9C-BAA8-1338409E72B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1AB6B65-E195-42ED-95FD-A0CD5EA436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6B49FF7-DF71-4A86-89F0-DDB1027166A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54F84E2-5A8B-4B56-8A99-20ED62F3F07C}"/>
              </a:ext>
            </a:extLst>
          </p:cNvPr>
          <p:cNvSpPr>
            <a:spLocks noGrp="1"/>
          </p:cNvSpPr>
          <p:nvPr>
            <p:ph type="dt" sz="half" idx="10"/>
          </p:nvPr>
        </p:nvSpPr>
        <p:spPr/>
        <p:txBody>
          <a:bodyPr/>
          <a:lstStyle/>
          <a:p>
            <a:fld id="{AE0C6288-9BA7-4AC5-951C-F0A77C956EE3}" type="datetimeFigureOut">
              <a:rPr lang="en-US" smtClean="0"/>
              <a:t>8/14/2018</a:t>
            </a:fld>
            <a:endParaRPr lang="en-US"/>
          </a:p>
        </p:txBody>
      </p:sp>
      <p:sp>
        <p:nvSpPr>
          <p:cNvPr id="8" name="Footer Placeholder 7">
            <a:extLst>
              <a:ext uri="{FF2B5EF4-FFF2-40B4-BE49-F238E27FC236}">
                <a16:creationId xmlns:a16="http://schemas.microsoft.com/office/drawing/2014/main" id="{8E7BE920-6D6C-4411-AA69-A01991E27B4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92CF35-041A-4415-B98B-88E4F419B8EA}"/>
              </a:ext>
            </a:extLst>
          </p:cNvPr>
          <p:cNvSpPr>
            <a:spLocks noGrp="1"/>
          </p:cNvSpPr>
          <p:nvPr>
            <p:ph type="sldNum" sz="quarter" idx="12"/>
          </p:nvPr>
        </p:nvSpPr>
        <p:spPr/>
        <p:txBody>
          <a:bodyPr/>
          <a:lstStyle/>
          <a:p>
            <a:fld id="{C32BEA11-6027-4A60-862D-D14397F70EFF}" type="slidenum">
              <a:rPr lang="en-US" smtClean="0"/>
              <a:t>‹#›</a:t>
            </a:fld>
            <a:endParaRPr lang="en-US"/>
          </a:p>
        </p:txBody>
      </p:sp>
    </p:spTree>
    <p:extLst>
      <p:ext uri="{BB962C8B-B14F-4D97-AF65-F5344CB8AC3E}">
        <p14:creationId xmlns:p14="http://schemas.microsoft.com/office/powerpoint/2010/main" val="3343510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B88E6-C288-41D8-9004-CD46BA850B1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9A452AA-E59E-4205-9AFD-7F25683F1AE2}"/>
              </a:ext>
            </a:extLst>
          </p:cNvPr>
          <p:cNvSpPr>
            <a:spLocks noGrp="1"/>
          </p:cNvSpPr>
          <p:nvPr>
            <p:ph type="dt" sz="half" idx="10"/>
          </p:nvPr>
        </p:nvSpPr>
        <p:spPr/>
        <p:txBody>
          <a:bodyPr/>
          <a:lstStyle/>
          <a:p>
            <a:fld id="{AE0C6288-9BA7-4AC5-951C-F0A77C956EE3}" type="datetimeFigureOut">
              <a:rPr lang="en-US" smtClean="0"/>
              <a:t>8/14/2018</a:t>
            </a:fld>
            <a:endParaRPr lang="en-US"/>
          </a:p>
        </p:txBody>
      </p:sp>
      <p:sp>
        <p:nvSpPr>
          <p:cNvPr id="4" name="Footer Placeholder 3">
            <a:extLst>
              <a:ext uri="{FF2B5EF4-FFF2-40B4-BE49-F238E27FC236}">
                <a16:creationId xmlns:a16="http://schemas.microsoft.com/office/drawing/2014/main" id="{8986DA56-3BC5-473D-B6A4-1734C47A972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B1DE3F-DD23-41A0-919B-31E8B41DB58F}"/>
              </a:ext>
            </a:extLst>
          </p:cNvPr>
          <p:cNvSpPr>
            <a:spLocks noGrp="1"/>
          </p:cNvSpPr>
          <p:nvPr>
            <p:ph type="sldNum" sz="quarter" idx="12"/>
          </p:nvPr>
        </p:nvSpPr>
        <p:spPr/>
        <p:txBody>
          <a:bodyPr/>
          <a:lstStyle/>
          <a:p>
            <a:fld id="{C32BEA11-6027-4A60-862D-D14397F70EFF}" type="slidenum">
              <a:rPr lang="en-US" smtClean="0"/>
              <a:t>‹#›</a:t>
            </a:fld>
            <a:endParaRPr lang="en-US"/>
          </a:p>
        </p:txBody>
      </p:sp>
    </p:spTree>
    <p:extLst>
      <p:ext uri="{BB962C8B-B14F-4D97-AF65-F5344CB8AC3E}">
        <p14:creationId xmlns:p14="http://schemas.microsoft.com/office/powerpoint/2010/main" val="1880535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474DF2-CFE3-4B18-9EBA-7A9C5CA1E707}"/>
              </a:ext>
            </a:extLst>
          </p:cNvPr>
          <p:cNvSpPr>
            <a:spLocks noGrp="1"/>
          </p:cNvSpPr>
          <p:nvPr>
            <p:ph type="dt" sz="half" idx="10"/>
          </p:nvPr>
        </p:nvSpPr>
        <p:spPr/>
        <p:txBody>
          <a:bodyPr/>
          <a:lstStyle/>
          <a:p>
            <a:fld id="{AE0C6288-9BA7-4AC5-951C-F0A77C956EE3}" type="datetimeFigureOut">
              <a:rPr lang="en-US" smtClean="0"/>
              <a:t>8/14/2018</a:t>
            </a:fld>
            <a:endParaRPr lang="en-US"/>
          </a:p>
        </p:txBody>
      </p:sp>
      <p:sp>
        <p:nvSpPr>
          <p:cNvPr id="3" name="Footer Placeholder 2">
            <a:extLst>
              <a:ext uri="{FF2B5EF4-FFF2-40B4-BE49-F238E27FC236}">
                <a16:creationId xmlns:a16="http://schemas.microsoft.com/office/drawing/2014/main" id="{E0B98CAE-92A8-4C3B-BC7B-FB16D82E10B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07F14B-4179-47FA-9C50-B170C74D5CF0}"/>
              </a:ext>
            </a:extLst>
          </p:cNvPr>
          <p:cNvSpPr>
            <a:spLocks noGrp="1"/>
          </p:cNvSpPr>
          <p:nvPr>
            <p:ph type="sldNum" sz="quarter" idx="12"/>
          </p:nvPr>
        </p:nvSpPr>
        <p:spPr/>
        <p:txBody>
          <a:bodyPr/>
          <a:lstStyle/>
          <a:p>
            <a:fld id="{C32BEA11-6027-4A60-862D-D14397F70EFF}" type="slidenum">
              <a:rPr lang="en-US" smtClean="0"/>
              <a:t>‹#›</a:t>
            </a:fld>
            <a:endParaRPr lang="en-US"/>
          </a:p>
        </p:txBody>
      </p:sp>
    </p:spTree>
    <p:extLst>
      <p:ext uri="{BB962C8B-B14F-4D97-AF65-F5344CB8AC3E}">
        <p14:creationId xmlns:p14="http://schemas.microsoft.com/office/powerpoint/2010/main" val="1523021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A569D-4898-4D7C-83AE-E1C7FD8C8B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180A92E-519E-4348-AB5B-39F0A15DB9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2BF51DE-ACB0-434E-8D24-3BED7A4B10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45308CE-B9FC-4149-8F25-8D973B8CF113}"/>
              </a:ext>
            </a:extLst>
          </p:cNvPr>
          <p:cNvSpPr>
            <a:spLocks noGrp="1"/>
          </p:cNvSpPr>
          <p:nvPr>
            <p:ph type="dt" sz="half" idx="10"/>
          </p:nvPr>
        </p:nvSpPr>
        <p:spPr/>
        <p:txBody>
          <a:bodyPr/>
          <a:lstStyle/>
          <a:p>
            <a:fld id="{AE0C6288-9BA7-4AC5-951C-F0A77C956EE3}" type="datetimeFigureOut">
              <a:rPr lang="en-US" smtClean="0"/>
              <a:t>8/14/2018</a:t>
            </a:fld>
            <a:endParaRPr lang="en-US"/>
          </a:p>
        </p:txBody>
      </p:sp>
      <p:sp>
        <p:nvSpPr>
          <p:cNvPr id="6" name="Footer Placeholder 5">
            <a:extLst>
              <a:ext uri="{FF2B5EF4-FFF2-40B4-BE49-F238E27FC236}">
                <a16:creationId xmlns:a16="http://schemas.microsoft.com/office/drawing/2014/main" id="{D8BFB8CF-7656-45E9-8AB1-CE77E84AF3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9ADC8D-564D-4CE3-B47A-90759D184F1A}"/>
              </a:ext>
            </a:extLst>
          </p:cNvPr>
          <p:cNvSpPr>
            <a:spLocks noGrp="1"/>
          </p:cNvSpPr>
          <p:nvPr>
            <p:ph type="sldNum" sz="quarter" idx="12"/>
          </p:nvPr>
        </p:nvSpPr>
        <p:spPr/>
        <p:txBody>
          <a:bodyPr/>
          <a:lstStyle/>
          <a:p>
            <a:fld id="{C32BEA11-6027-4A60-862D-D14397F70EFF}" type="slidenum">
              <a:rPr lang="en-US" smtClean="0"/>
              <a:t>‹#›</a:t>
            </a:fld>
            <a:endParaRPr lang="en-US"/>
          </a:p>
        </p:txBody>
      </p:sp>
    </p:spTree>
    <p:extLst>
      <p:ext uri="{BB962C8B-B14F-4D97-AF65-F5344CB8AC3E}">
        <p14:creationId xmlns:p14="http://schemas.microsoft.com/office/powerpoint/2010/main" val="3612475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6B5D5-41AC-47C6-9DB4-E0778B56C4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9BA3569-0425-48EE-AF24-F2D2C59CF6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F73637A-D8A1-4B1F-90B3-A24717C0AE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3B0BA87-1B2E-4E95-BA51-B6192A2553E9}"/>
              </a:ext>
            </a:extLst>
          </p:cNvPr>
          <p:cNvSpPr>
            <a:spLocks noGrp="1"/>
          </p:cNvSpPr>
          <p:nvPr>
            <p:ph type="dt" sz="half" idx="10"/>
          </p:nvPr>
        </p:nvSpPr>
        <p:spPr/>
        <p:txBody>
          <a:bodyPr/>
          <a:lstStyle/>
          <a:p>
            <a:fld id="{AE0C6288-9BA7-4AC5-951C-F0A77C956EE3}" type="datetimeFigureOut">
              <a:rPr lang="en-US" smtClean="0"/>
              <a:t>8/14/2018</a:t>
            </a:fld>
            <a:endParaRPr lang="en-US"/>
          </a:p>
        </p:txBody>
      </p:sp>
      <p:sp>
        <p:nvSpPr>
          <p:cNvPr id="6" name="Footer Placeholder 5">
            <a:extLst>
              <a:ext uri="{FF2B5EF4-FFF2-40B4-BE49-F238E27FC236}">
                <a16:creationId xmlns:a16="http://schemas.microsoft.com/office/drawing/2014/main" id="{CBFB7880-FEDB-4C1A-81A5-8054E74875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AEB0E6-32E2-4B23-9964-B1A6AD6D1B85}"/>
              </a:ext>
            </a:extLst>
          </p:cNvPr>
          <p:cNvSpPr>
            <a:spLocks noGrp="1"/>
          </p:cNvSpPr>
          <p:nvPr>
            <p:ph type="sldNum" sz="quarter" idx="12"/>
          </p:nvPr>
        </p:nvSpPr>
        <p:spPr/>
        <p:txBody>
          <a:bodyPr/>
          <a:lstStyle/>
          <a:p>
            <a:fld id="{C32BEA11-6027-4A60-862D-D14397F70EFF}" type="slidenum">
              <a:rPr lang="en-US" smtClean="0"/>
              <a:t>‹#›</a:t>
            </a:fld>
            <a:endParaRPr lang="en-US"/>
          </a:p>
        </p:txBody>
      </p:sp>
    </p:spTree>
    <p:extLst>
      <p:ext uri="{BB962C8B-B14F-4D97-AF65-F5344CB8AC3E}">
        <p14:creationId xmlns:p14="http://schemas.microsoft.com/office/powerpoint/2010/main" val="3000468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AB1EA1-C3D2-4A4E-B00D-C7436ABF99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1D99212-3C9B-4B8B-B486-12E6811844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64701B-8262-4EFF-B009-FA787BE101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0C6288-9BA7-4AC5-951C-F0A77C956EE3}" type="datetimeFigureOut">
              <a:rPr lang="en-US" smtClean="0"/>
              <a:t>8/14/2018</a:t>
            </a:fld>
            <a:endParaRPr lang="en-US"/>
          </a:p>
        </p:txBody>
      </p:sp>
      <p:sp>
        <p:nvSpPr>
          <p:cNvPr id="5" name="Footer Placeholder 4">
            <a:extLst>
              <a:ext uri="{FF2B5EF4-FFF2-40B4-BE49-F238E27FC236}">
                <a16:creationId xmlns:a16="http://schemas.microsoft.com/office/drawing/2014/main" id="{84788A45-B0A9-4F25-B09B-7C2CB41469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9FBB3E6-C30A-4A3E-80CD-CA9998FE31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2BEA11-6027-4A60-862D-D14397F70EFF}" type="slidenum">
              <a:rPr lang="en-US" smtClean="0"/>
              <a:t>‹#›</a:t>
            </a:fld>
            <a:endParaRPr lang="en-US"/>
          </a:p>
        </p:txBody>
      </p:sp>
    </p:spTree>
    <p:extLst>
      <p:ext uri="{BB962C8B-B14F-4D97-AF65-F5344CB8AC3E}">
        <p14:creationId xmlns:p14="http://schemas.microsoft.com/office/powerpoint/2010/main" val="522885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atistics.uchicago.edu/techreports/tr348.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arxiv.org/abs/1802.0406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E4583-7015-4269-B348-8F4405B22969}"/>
              </a:ext>
            </a:extLst>
          </p:cNvPr>
          <p:cNvSpPr>
            <a:spLocks noGrp="1"/>
          </p:cNvSpPr>
          <p:nvPr>
            <p:ph type="title"/>
          </p:nvPr>
        </p:nvSpPr>
        <p:spPr>
          <a:xfrm>
            <a:off x="1621689" y="487"/>
            <a:ext cx="11150336" cy="747791"/>
          </a:xfrm>
        </p:spPr>
        <p:txBody>
          <a:bodyPr/>
          <a:lstStyle/>
          <a:p>
            <a:r>
              <a:rPr lang="en-US" dirty="0"/>
              <a:t>Contextual Bandits(</a:t>
            </a:r>
            <a:r>
              <a:rPr lang="en-US" dirty="0" err="1"/>
              <a:t>ish</a:t>
            </a:r>
            <a:r>
              <a:rPr lang="en-US" dirty="0"/>
              <a:t>) Applications</a:t>
            </a:r>
          </a:p>
        </p:txBody>
      </p:sp>
      <p:sp>
        <p:nvSpPr>
          <p:cNvPr id="3" name="Text Placeholder 2">
            <a:extLst>
              <a:ext uri="{FF2B5EF4-FFF2-40B4-BE49-F238E27FC236}">
                <a16:creationId xmlns:a16="http://schemas.microsoft.com/office/drawing/2014/main" id="{A837BC2F-A585-42DF-A97A-9A26C59A5C56}"/>
              </a:ext>
            </a:extLst>
          </p:cNvPr>
          <p:cNvSpPr>
            <a:spLocks noGrp="1"/>
          </p:cNvSpPr>
          <p:nvPr>
            <p:ph type="body" sz="quarter" idx="10"/>
          </p:nvPr>
        </p:nvSpPr>
        <p:spPr>
          <a:xfrm>
            <a:off x="864" y="748277"/>
            <a:ext cx="12190271" cy="5403918"/>
          </a:xfrm>
        </p:spPr>
        <p:txBody>
          <a:bodyPr/>
          <a:lstStyle/>
          <a:p>
            <a:r>
              <a:rPr lang="en-US" sz="2353" dirty="0"/>
              <a:t>News: Lihong Li, Wei Chu, John Langford, Robert E. Schapire: A contextual-bandit approach to personalized news article recommendation. WWW 2010.</a:t>
            </a:r>
          </a:p>
          <a:p>
            <a:r>
              <a:rPr lang="en-US" sz="2353" dirty="0"/>
              <a:t>Robotics: </a:t>
            </a:r>
            <a:r>
              <a:rPr lang="en-US" sz="2353" dirty="0" err="1"/>
              <a:t>Lerrel</a:t>
            </a:r>
            <a:r>
              <a:rPr lang="en-US" sz="2353" dirty="0"/>
              <a:t> Pinto, Abhinav Gupta: Supersizing self-supervision: Learning to grasp from 50K tries and 700 robot hours. ICRA 2016: 3406-3413.</a:t>
            </a:r>
          </a:p>
          <a:p>
            <a:r>
              <a:rPr lang="en-US" sz="2353" dirty="0"/>
              <a:t>Music: </a:t>
            </a:r>
            <a:r>
              <a:rPr lang="en-US" sz="2353" dirty="0" err="1"/>
              <a:t>Xinxi</a:t>
            </a:r>
            <a:r>
              <a:rPr lang="en-US" sz="2353" dirty="0"/>
              <a:t> Wang, Yi Wang, David Hsu, Ye Wang: Exploration in Interactive Personalized Music Recommendation: A Reinforcement Learning Approach. TOMCCAP 11(1): 7:1-7:22 (2014).</a:t>
            </a:r>
          </a:p>
          <a:p>
            <a:r>
              <a:rPr lang="en-US" sz="2353" dirty="0"/>
              <a:t>Education: Travis Mandel, Yun-</a:t>
            </a:r>
            <a:r>
              <a:rPr lang="en-US" sz="2353" dirty="0" err="1"/>
              <a:t>En</a:t>
            </a:r>
            <a:r>
              <a:rPr lang="en-US" sz="2353" dirty="0"/>
              <a:t> Liu, Sergey Levine, Emma Brunskill, Zoran Popovic, Offline policy evaluation across representations with applications to educational games. AAMAS 2014: 1077-1084.</a:t>
            </a:r>
          </a:p>
          <a:p>
            <a:r>
              <a:rPr lang="en-US" sz="2353" dirty="0"/>
              <a:t>Ad Format: Liang Tang, </a:t>
            </a:r>
            <a:r>
              <a:rPr lang="en-US" sz="2353" dirty="0" err="1"/>
              <a:t>Rómer</a:t>
            </a:r>
            <a:r>
              <a:rPr lang="en-US" sz="2353" dirty="0"/>
              <a:t> Rosales, </a:t>
            </a:r>
            <a:r>
              <a:rPr lang="en-US" sz="2353" dirty="0" err="1"/>
              <a:t>Ajit</a:t>
            </a:r>
            <a:r>
              <a:rPr lang="en-US" sz="2353" dirty="0"/>
              <a:t> Singh, Deepak Agarwal: Automatic ad format selection via contextual bandits. CIKM 2013: 1587-1594.</a:t>
            </a:r>
          </a:p>
          <a:p>
            <a:r>
              <a:rPr lang="en-US" sz="2353" dirty="0"/>
              <a:t>Ad Choice: Léon </a:t>
            </a:r>
            <a:r>
              <a:rPr lang="en-US" sz="2353" dirty="0" err="1"/>
              <a:t>Bottou</a:t>
            </a:r>
            <a:r>
              <a:rPr lang="en-US" sz="2353" dirty="0"/>
              <a:t>, Jonas Peters, Joaquin </a:t>
            </a:r>
            <a:r>
              <a:rPr lang="en-US" sz="2353" dirty="0" err="1"/>
              <a:t>Quiñonero</a:t>
            </a:r>
            <a:r>
              <a:rPr lang="en-US" sz="2353" dirty="0"/>
              <a:t>-Candela, Denis X. Charles, D. Max Chickering, Elon </a:t>
            </a:r>
            <a:r>
              <a:rPr lang="en-US" sz="2353" dirty="0" err="1"/>
              <a:t>Portugaly</a:t>
            </a:r>
            <a:r>
              <a:rPr lang="en-US" sz="2353" dirty="0"/>
              <a:t>, Dipankar Ray, Patrice Simard, Ed </a:t>
            </a:r>
            <a:r>
              <a:rPr lang="en-US" sz="2353" dirty="0" err="1"/>
              <a:t>Snelson</a:t>
            </a:r>
            <a:r>
              <a:rPr lang="en-US" sz="2353" dirty="0"/>
              <a:t>: Counterfactual reasoning and learning systems: the example of computational advertising. JMLR 14(1): 3207-3260 (2013).</a:t>
            </a:r>
          </a:p>
          <a:p>
            <a:endParaRPr lang="en-US" sz="1765" dirty="0"/>
          </a:p>
        </p:txBody>
      </p:sp>
    </p:spTree>
    <p:extLst>
      <p:ext uri="{BB962C8B-B14F-4D97-AF65-F5344CB8AC3E}">
        <p14:creationId xmlns:p14="http://schemas.microsoft.com/office/powerpoint/2010/main" val="3866271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0F007-76EC-4634-83E3-21C086597626}"/>
              </a:ext>
            </a:extLst>
          </p:cNvPr>
          <p:cNvSpPr>
            <a:spLocks noGrp="1"/>
          </p:cNvSpPr>
          <p:nvPr>
            <p:ph type="title"/>
          </p:nvPr>
        </p:nvSpPr>
        <p:spPr>
          <a:xfrm>
            <a:off x="1" y="24821"/>
            <a:ext cx="11655840" cy="899537"/>
          </a:xfrm>
        </p:spPr>
        <p:txBody>
          <a:bodyPr/>
          <a:lstStyle/>
          <a:p>
            <a:r>
              <a:rPr lang="en-US" dirty="0"/>
              <a:t>References: Combinatorial actions</a:t>
            </a:r>
          </a:p>
        </p:txBody>
      </p:sp>
      <p:sp>
        <p:nvSpPr>
          <p:cNvPr id="7" name="TextBox 6">
            <a:extLst>
              <a:ext uri="{FF2B5EF4-FFF2-40B4-BE49-F238E27FC236}">
                <a16:creationId xmlns:a16="http://schemas.microsoft.com/office/drawing/2014/main" id="{E70DE87A-3CF3-4F3D-97D5-5EC68F4D7F80}"/>
              </a:ext>
            </a:extLst>
          </p:cNvPr>
          <p:cNvSpPr txBox="1"/>
          <p:nvPr/>
        </p:nvSpPr>
        <p:spPr>
          <a:xfrm>
            <a:off x="1" y="760778"/>
            <a:ext cx="12127347" cy="5878175"/>
          </a:xfrm>
          <a:prstGeom prst="rect">
            <a:avLst/>
          </a:prstGeom>
          <a:noFill/>
        </p:spPr>
        <p:txBody>
          <a:bodyPr wrap="square" lIns="179285" tIns="143428" rIns="179285" bIns="143428" rtlCol="0">
            <a:spAutoFit/>
          </a:bodyPr>
          <a:lstStyle/>
          <a:p>
            <a:pPr>
              <a:spcAft>
                <a:spcPts val="784"/>
              </a:spcAft>
            </a:pPr>
            <a:r>
              <a:rPr lang="en-US" sz="2745" dirty="0" err="1"/>
              <a:t>Semibandits</a:t>
            </a:r>
            <a:endParaRPr lang="en-US" sz="2745" dirty="0"/>
          </a:p>
          <a:p>
            <a:pPr>
              <a:spcAft>
                <a:spcPts val="784"/>
              </a:spcAft>
            </a:pPr>
            <a:r>
              <a:rPr lang="en-US" sz="1765" dirty="0"/>
              <a:t>S. Kale, L. Reyzin, and R. E. Schapire, Non-stochastic bandit slate problems, NIPS 2010</a:t>
            </a:r>
          </a:p>
          <a:p>
            <a:r>
              <a:rPr lang="en-US" sz="1765" dirty="0"/>
              <a:t>B. Kveton, Z. Wen, A. </a:t>
            </a:r>
            <a:r>
              <a:rPr lang="en-US" sz="1765" dirty="0" err="1"/>
              <a:t>Ashkan</a:t>
            </a:r>
            <a:r>
              <a:rPr lang="en-US" sz="1765" dirty="0"/>
              <a:t>, and C. </a:t>
            </a:r>
            <a:r>
              <a:rPr lang="en-US" sz="1765" dirty="0" err="1"/>
              <a:t>Szepesvári</a:t>
            </a:r>
            <a:r>
              <a:rPr lang="en-US" sz="1765" dirty="0"/>
              <a:t>, Tight regret bounds for stochastic combinatorial semi-bandits, AISTATS 2015</a:t>
            </a:r>
          </a:p>
          <a:p>
            <a:r>
              <a:rPr lang="en-US" sz="1765" dirty="0"/>
              <a:t>A. Krishnamurthy, A. Agarwal and M. Dudik, Contextual </a:t>
            </a:r>
            <a:r>
              <a:rPr lang="en-US" sz="1765" dirty="0" err="1"/>
              <a:t>semibandits</a:t>
            </a:r>
            <a:r>
              <a:rPr lang="en-US" sz="1765" dirty="0"/>
              <a:t> with supervised learning oracles, NIPS 2016</a:t>
            </a:r>
          </a:p>
          <a:p>
            <a:endParaRPr lang="en-US" sz="3137" dirty="0"/>
          </a:p>
          <a:p>
            <a:r>
              <a:rPr lang="en-US" sz="3137" dirty="0"/>
              <a:t>Slates</a:t>
            </a:r>
          </a:p>
          <a:p>
            <a:pPr>
              <a:spcAft>
                <a:spcPts val="784"/>
              </a:spcAft>
            </a:pPr>
            <a:r>
              <a:rPr lang="en-US" sz="1765" dirty="0">
                <a:solidFill>
                  <a:srgbClr val="505050"/>
                </a:solidFill>
              </a:rPr>
              <a:t>S. Kale, L. Reyzin, and R. E. Schapire, Non-stochastic bandit slate problems, NIPS 2010</a:t>
            </a:r>
          </a:p>
          <a:p>
            <a:r>
              <a:rPr lang="en-US" sz="1765" dirty="0">
                <a:solidFill>
                  <a:srgbClr val="505050"/>
                </a:solidFill>
              </a:rPr>
              <a:t>A. Swaminathan, A. Krishnamurthy, A. Agarwal, M. Dudik, J. Langford, D. Jose and I. </a:t>
            </a:r>
            <a:r>
              <a:rPr lang="en-US" sz="1765" dirty="0" err="1">
                <a:solidFill>
                  <a:srgbClr val="505050"/>
                </a:solidFill>
              </a:rPr>
              <a:t>Zitouni</a:t>
            </a:r>
            <a:r>
              <a:rPr lang="en-US" sz="1765" dirty="0">
                <a:solidFill>
                  <a:srgbClr val="505050"/>
                </a:solidFill>
              </a:rPr>
              <a:t>, </a:t>
            </a:r>
            <a:r>
              <a:rPr lang="en-US" sz="1765" dirty="0"/>
              <a:t>Off-policy evaluation for slate recommendation, </a:t>
            </a:r>
            <a:r>
              <a:rPr lang="en-US" sz="1765" dirty="0" err="1"/>
              <a:t>Arxiv</a:t>
            </a:r>
            <a:r>
              <a:rPr lang="en-US" sz="1765" dirty="0"/>
              <a:t> 2016</a:t>
            </a:r>
            <a:endParaRPr lang="en-US" sz="1765" dirty="0">
              <a:solidFill>
                <a:srgbClr val="505050"/>
              </a:solidFill>
            </a:endParaRPr>
          </a:p>
          <a:p>
            <a:endParaRPr lang="en-US" sz="3137" dirty="0"/>
          </a:p>
          <a:p>
            <a:r>
              <a:rPr lang="en-US" sz="3137" dirty="0"/>
              <a:t>Cascading</a:t>
            </a:r>
          </a:p>
          <a:p>
            <a:pPr lvl="0"/>
            <a:r>
              <a:rPr lang="en-US" sz="1765" dirty="0">
                <a:solidFill>
                  <a:srgbClr val="505050"/>
                </a:solidFill>
              </a:rPr>
              <a:t>B. Kveton, Z. Wen, A. </a:t>
            </a:r>
            <a:r>
              <a:rPr lang="en-US" sz="1765" dirty="0" err="1">
                <a:solidFill>
                  <a:srgbClr val="505050"/>
                </a:solidFill>
              </a:rPr>
              <a:t>Ashkan</a:t>
            </a:r>
            <a:r>
              <a:rPr lang="en-US" sz="1765" dirty="0">
                <a:solidFill>
                  <a:srgbClr val="505050"/>
                </a:solidFill>
              </a:rPr>
              <a:t>, and C. </a:t>
            </a:r>
            <a:r>
              <a:rPr lang="en-US" sz="1765" dirty="0" err="1">
                <a:solidFill>
                  <a:srgbClr val="505050"/>
                </a:solidFill>
              </a:rPr>
              <a:t>Szepesvári</a:t>
            </a:r>
            <a:r>
              <a:rPr lang="en-US" sz="1765" dirty="0">
                <a:solidFill>
                  <a:srgbClr val="505050"/>
                </a:solidFill>
              </a:rPr>
              <a:t>, Tight regret bounds for stochastic combinatorial semi-bandits, AISTATS 2015</a:t>
            </a:r>
          </a:p>
          <a:p>
            <a:r>
              <a:rPr lang="en-US" sz="1765" dirty="0"/>
              <a:t>S. Li, B. Wang, S. Zhang, W. Chen, Contextual Combinatorial Cascading Bandits, ICML 2016</a:t>
            </a:r>
          </a:p>
          <a:p>
            <a:pPr lvl="0"/>
            <a:endParaRPr lang="en-US" sz="1765" dirty="0">
              <a:solidFill>
                <a:srgbClr val="505050"/>
              </a:solidFill>
            </a:endParaRPr>
          </a:p>
          <a:p>
            <a:endParaRPr lang="en-US" sz="3137" dirty="0"/>
          </a:p>
        </p:txBody>
      </p:sp>
    </p:spTree>
    <p:extLst>
      <p:ext uri="{BB962C8B-B14F-4D97-AF65-F5344CB8AC3E}">
        <p14:creationId xmlns:p14="http://schemas.microsoft.com/office/powerpoint/2010/main" val="3926176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0F007-76EC-4634-83E3-21C086597626}"/>
              </a:ext>
            </a:extLst>
          </p:cNvPr>
          <p:cNvSpPr>
            <a:spLocks noGrp="1"/>
          </p:cNvSpPr>
          <p:nvPr>
            <p:ph type="title"/>
          </p:nvPr>
        </p:nvSpPr>
        <p:spPr>
          <a:xfrm>
            <a:off x="1" y="24821"/>
            <a:ext cx="11655840" cy="899537"/>
          </a:xfrm>
        </p:spPr>
        <p:txBody>
          <a:bodyPr/>
          <a:lstStyle/>
          <a:p>
            <a:r>
              <a:rPr lang="en-US" dirty="0"/>
              <a:t>References: Combinatorial actions (contd.)</a:t>
            </a:r>
          </a:p>
        </p:txBody>
      </p:sp>
      <p:sp>
        <p:nvSpPr>
          <p:cNvPr id="7" name="TextBox 6">
            <a:extLst>
              <a:ext uri="{FF2B5EF4-FFF2-40B4-BE49-F238E27FC236}">
                <a16:creationId xmlns:a16="http://schemas.microsoft.com/office/drawing/2014/main" id="{E70DE87A-3CF3-4F3D-97D5-5EC68F4D7F80}"/>
              </a:ext>
            </a:extLst>
          </p:cNvPr>
          <p:cNvSpPr txBox="1"/>
          <p:nvPr/>
        </p:nvSpPr>
        <p:spPr>
          <a:xfrm>
            <a:off x="93029" y="1412045"/>
            <a:ext cx="12127347" cy="3156057"/>
          </a:xfrm>
          <a:prstGeom prst="rect">
            <a:avLst/>
          </a:prstGeom>
          <a:noFill/>
        </p:spPr>
        <p:txBody>
          <a:bodyPr wrap="square" lIns="179285" tIns="143428" rIns="179285" bIns="143428" rtlCol="0">
            <a:spAutoFit/>
          </a:bodyPr>
          <a:lstStyle/>
          <a:p>
            <a:r>
              <a:rPr lang="en-US" sz="2745" dirty="0">
                <a:solidFill>
                  <a:srgbClr val="505050"/>
                </a:solidFill>
              </a:rPr>
              <a:t>Diverse Rankings</a:t>
            </a:r>
          </a:p>
          <a:p>
            <a:endParaRPr lang="en-US" sz="1765" dirty="0">
              <a:solidFill>
                <a:srgbClr val="505050"/>
              </a:solidFill>
            </a:endParaRPr>
          </a:p>
          <a:p>
            <a:r>
              <a:rPr lang="en-US" sz="1765" dirty="0">
                <a:solidFill>
                  <a:srgbClr val="505050"/>
                </a:solidFill>
              </a:rPr>
              <a:t>F. Radlinski, R. Kleinberg and T. Joachims, Learning Diverse Rankings with Multi-Armed Bandits, ICML 2008</a:t>
            </a:r>
          </a:p>
          <a:p>
            <a:endParaRPr lang="en-US" sz="1765" dirty="0">
              <a:solidFill>
                <a:srgbClr val="505050"/>
              </a:solidFill>
            </a:endParaRPr>
          </a:p>
          <a:p>
            <a:r>
              <a:rPr lang="en-US" sz="1765" dirty="0">
                <a:solidFill>
                  <a:srgbClr val="505050"/>
                </a:solidFill>
              </a:rPr>
              <a:t>A. Slivkins, F. Radlinski and S. </a:t>
            </a:r>
            <a:r>
              <a:rPr lang="en-US" sz="1765" dirty="0" err="1">
                <a:solidFill>
                  <a:srgbClr val="505050"/>
                </a:solidFill>
              </a:rPr>
              <a:t>Gollapudi</a:t>
            </a:r>
            <a:r>
              <a:rPr lang="en-US" sz="1765" dirty="0">
                <a:solidFill>
                  <a:srgbClr val="505050"/>
                </a:solidFill>
              </a:rPr>
              <a:t>, </a:t>
            </a:r>
            <a:r>
              <a:rPr lang="en-US" sz="1765" dirty="0"/>
              <a:t>Ranked bandits in metric spaces: learning optimally diverse rankings over large document collections, JMLR 2013</a:t>
            </a:r>
          </a:p>
          <a:p>
            <a:endParaRPr lang="en-US" sz="1765" dirty="0"/>
          </a:p>
          <a:p>
            <a:r>
              <a:rPr lang="en-US" sz="1765" dirty="0"/>
              <a:t>M. Streeter and D. </a:t>
            </a:r>
            <a:r>
              <a:rPr lang="en-US" sz="1765" dirty="0" err="1"/>
              <a:t>Golovin</a:t>
            </a:r>
            <a:r>
              <a:rPr lang="en-US" sz="1765" dirty="0"/>
              <a:t>, An online algorithm for maximizing submodular functions, NIPS 2009</a:t>
            </a:r>
          </a:p>
          <a:p>
            <a:endParaRPr lang="en-US" sz="1765" b="1" dirty="0"/>
          </a:p>
          <a:p>
            <a:pPr lvl="0"/>
            <a:endParaRPr lang="en-US" sz="1765" dirty="0">
              <a:solidFill>
                <a:srgbClr val="505050"/>
              </a:solidFill>
            </a:endParaRPr>
          </a:p>
        </p:txBody>
      </p:sp>
    </p:spTree>
    <p:extLst>
      <p:ext uri="{BB962C8B-B14F-4D97-AF65-F5344CB8AC3E}">
        <p14:creationId xmlns:p14="http://schemas.microsoft.com/office/powerpoint/2010/main" val="3431282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E4583-7015-4269-B348-8F4405B22969}"/>
              </a:ext>
            </a:extLst>
          </p:cNvPr>
          <p:cNvSpPr>
            <a:spLocks noGrp="1"/>
          </p:cNvSpPr>
          <p:nvPr>
            <p:ph type="title"/>
          </p:nvPr>
        </p:nvSpPr>
        <p:spPr/>
        <p:txBody>
          <a:bodyPr>
            <a:normAutofit fontScale="90000"/>
          </a:bodyPr>
          <a:lstStyle/>
          <a:p>
            <a:r>
              <a:rPr lang="en-US" sz="5999" dirty="0"/>
              <a:t> Wellness Contextual Bandits Work</a:t>
            </a:r>
          </a:p>
        </p:txBody>
      </p:sp>
      <p:sp>
        <p:nvSpPr>
          <p:cNvPr id="3" name="Text Placeholder 2">
            <a:extLst>
              <a:ext uri="{FF2B5EF4-FFF2-40B4-BE49-F238E27FC236}">
                <a16:creationId xmlns:a16="http://schemas.microsoft.com/office/drawing/2014/main" id="{A837BC2F-A585-42DF-A97A-9A26C59A5C56}"/>
              </a:ext>
            </a:extLst>
          </p:cNvPr>
          <p:cNvSpPr>
            <a:spLocks noGrp="1"/>
          </p:cNvSpPr>
          <p:nvPr>
            <p:ph type="body" sz="quarter" idx="10"/>
          </p:nvPr>
        </p:nvSpPr>
        <p:spPr>
          <a:xfrm>
            <a:off x="249490" y="1337344"/>
            <a:ext cx="11150336" cy="5426547"/>
          </a:xfrm>
        </p:spPr>
        <p:txBody>
          <a:bodyPr/>
          <a:lstStyle/>
          <a:p>
            <a:r>
              <a:rPr lang="en-US" sz="1863" dirty="0"/>
              <a:t>P. Paredes, R. Gilad-Bachrach, M. Czerwinski, A. </a:t>
            </a:r>
            <a:r>
              <a:rPr lang="en-US" sz="1863" dirty="0" err="1"/>
              <a:t>Roseway</a:t>
            </a:r>
            <a:r>
              <a:rPr lang="en-US" sz="1863" dirty="0"/>
              <a:t>, K. Rowan and J. Hernandez, "Pop Therapy: Coping with stress through pop-culture," in Proceedings of the 8th International Conference on Pervasive Computing Technologies for Healthcare, 2014.</a:t>
            </a:r>
          </a:p>
          <a:p>
            <a:r>
              <a:rPr lang="en-US" sz="1863" dirty="0"/>
              <a:t>I. Hochberg, G. </a:t>
            </a:r>
            <a:r>
              <a:rPr lang="en-US" sz="1863" dirty="0" err="1"/>
              <a:t>Feraru</a:t>
            </a:r>
            <a:r>
              <a:rPr lang="en-US" sz="1863" dirty="0"/>
              <a:t>, M. </a:t>
            </a:r>
            <a:r>
              <a:rPr lang="en-US" sz="1863" dirty="0" err="1"/>
              <a:t>Kozdoba</a:t>
            </a:r>
            <a:r>
              <a:rPr lang="en-US" sz="1863" dirty="0"/>
              <a:t>, S. </a:t>
            </a:r>
            <a:r>
              <a:rPr lang="en-US" sz="1863" dirty="0" err="1"/>
              <a:t>Mannor</a:t>
            </a:r>
            <a:r>
              <a:rPr lang="en-US" sz="1863" dirty="0"/>
              <a:t>, M. </a:t>
            </a:r>
            <a:r>
              <a:rPr lang="en-US" sz="1863" dirty="0" err="1"/>
              <a:t>Tennenholtz</a:t>
            </a:r>
            <a:r>
              <a:rPr lang="en-US" sz="1863" dirty="0"/>
              <a:t>, E. Yom-Tov (2016) "Encouraging Physical Activity in Diabetes Patients Through Automatic Personalized Feedback Via Reinforcement Learning Improves Glycemic Control" Diabetes Care 39(4): e59-e60</a:t>
            </a:r>
          </a:p>
          <a:p>
            <a:r>
              <a:rPr lang="en-US" sz="1863" dirty="0"/>
              <a:t>S. M. </a:t>
            </a:r>
            <a:r>
              <a:rPr lang="en-US" sz="1863" dirty="0" err="1"/>
              <a:t>Shortreed</a:t>
            </a:r>
            <a:r>
              <a:rPr lang="en-US" sz="1863" dirty="0"/>
              <a:t>, E. </a:t>
            </a:r>
            <a:r>
              <a:rPr lang="en-US" sz="1863" dirty="0" err="1"/>
              <a:t>Laber</a:t>
            </a:r>
            <a:r>
              <a:rPr lang="en-US" sz="1863" dirty="0"/>
              <a:t>, D. Z. Lizotte, S. T. Stroup, J. </a:t>
            </a:r>
            <a:r>
              <a:rPr lang="en-US" sz="1863" dirty="0" err="1"/>
              <a:t>Pineau</a:t>
            </a:r>
            <a:r>
              <a:rPr lang="en-US" sz="1863" dirty="0"/>
              <a:t> and S. A. Murphy, "Informing sequential clinical decision-making through reinforcement learning: an empirical study," Machine learning, vol. 84, no. 1-2, pp. 109-136, 2011. </a:t>
            </a:r>
          </a:p>
          <a:p>
            <a:r>
              <a:rPr lang="en-US" sz="1863" dirty="0"/>
              <a:t>I. Nahum-Shani, E. B. </a:t>
            </a:r>
            <a:r>
              <a:rPr lang="en-US" sz="1863" dirty="0" err="1"/>
              <a:t>Hekler</a:t>
            </a:r>
            <a:r>
              <a:rPr lang="en-US" sz="1863" dirty="0"/>
              <a:t> and D. </a:t>
            </a:r>
            <a:r>
              <a:rPr lang="en-US" sz="1863" dirty="0" err="1"/>
              <a:t>Spruijt</a:t>
            </a:r>
            <a:r>
              <a:rPr lang="en-US" sz="1863" dirty="0"/>
              <a:t>-Metz, "Building health behavior models to guide the development of just-in-time adaptive interventions: A pragmatic framework," Health Psychology, vol. 34, p. 1209, 2015. </a:t>
            </a:r>
          </a:p>
          <a:p>
            <a:r>
              <a:rPr lang="en-US" sz="1863" dirty="0"/>
              <a:t>I. Nahum-Shani, S. S. Smith, A. </a:t>
            </a:r>
            <a:r>
              <a:rPr lang="en-US" sz="1863" dirty="0" err="1"/>
              <a:t>Tewari</a:t>
            </a:r>
            <a:r>
              <a:rPr lang="en-US" sz="1863" dirty="0"/>
              <a:t>, K. </a:t>
            </a:r>
            <a:r>
              <a:rPr lang="en-US" sz="1863" dirty="0" err="1"/>
              <a:t>Witkiewitz</a:t>
            </a:r>
            <a:r>
              <a:rPr lang="en-US" sz="1863" dirty="0"/>
              <a:t>, L. M. Collins, B. Spring and S. Murphy, "Just in time adaptive interventions (</a:t>
            </a:r>
            <a:r>
              <a:rPr lang="en-US" sz="1863" dirty="0" err="1"/>
              <a:t>jitais</a:t>
            </a:r>
            <a:r>
              <a:rPr lang="en-US" sz="1863" dirty="0"/>
              <a:t>): An organizing framework for ongoing health behavior support," Methodology Center technical report, 2014.</a:t>
            </a:r>
          </a:p>
          <a:p>
            <a:r>
              <a:rPr lang="en-US" sz="1863" dirty="0"/>
              <a:t>P. </a:t>
            </a:r>
            <a:r>
              <a:rPr lang="en-US" sz="1863" dirty="0" err="1"/>
              <a:t>Klasnja</a:t>
            </a:r>
            <a:r>
              <a:rPr lang="en-US" sz="1863" dirty="0"/>
              <a:t>, E. B. </a:t>
            </a:r>
            <a:r>
              <a:rPr lang="en-US" sz="1863" dirty="0" err="1"/>
              <a:t>Hekler</a:t>
            </a:r>
            <a:r>
              <a:rPr lang="en-US" sz="1863" dirty="0"/>
              <a:t>, S. </a:t>
            </a:r>
            <a:r>
              <a:rPr lang="en-US" sz="1863" dirty="0" err="1"/>
              <a:t>Shiffman</a:t>
            </a:r>
            <a:r>
              <a:rPr lang="en-US" sz="1863" dirty="0"/>
              <a:t>, A. </a:t>
            </a:r>
            <a:r>
              <a:rPr lang="en-US" sz="1863" dirty="0" err="1"/>
              <a:t>Boruvka</a:t>
            </a:r>
            <a:r>
              <a:rPr lang="en-US" sz="1863" dirty="0"/>
              <a:t>, D. </a:t>
            </a:r>
            <a:r>
              <a:rPr lang="en-US" sz="1863" dirty="0" err="1"/>
              <a:t>Almirall</a:t>
            </a:r>
            <a:r>
              <a:rPr lang="en-US" sz="1863" dirty="0"/>
              <a:t>, A. </a:t>
            </a:r>
            <a:r>
              <a:rPr lang="en-US" sz="1863" dirty="0" err="1"/>
              <a:t>Tewari</a:t>
            </a:r>
            <a:r>
              <a:rPr lang="en-US" sz="1863" dirty="0"/>
              <a:t> and S. A. Murphy, "</a:t>
            </a:r>
            <a:r>
              <a:rPr lang="en-US" sz="1863" dirty="0" err="1"/>
              <a:t>Microrandomized</a:t>
            </a:r>
            <a:r>
              <a:rPr lang="en-US" sz="1863" dirty="0"/>
              <a:t> trials: An experimental design for developing just-in-time adaptive interventions," Health Psychology, vol. 34, p. 1220, 2015.</a:t>
            </a:r>
          </a:p>
          <a:p>
            <a:r>
              <a:rPr lang="en-US" sz="1863" dirty="0"/>
              <a:t>Y. Zhao, M. R. </a:t>
            </a:r>
            <a:r>
              <a:rPr lang="en-US" sz="1863" dirty="0" err="1"/>
              <a:t>Kosorok</a:t>
            </a:r>
            <a:r>
              <a:rPr lang="en-US" sz="1863" dirty="0"/>
              <a:t> and D. Zeng, "Reinforcement learning design for cancer clinical trials," Statistics in medicine, vol. 28, no. 26, p. 3294, 2009. </a:t>
            </a:r>
          </a:p>
        </p:txBody>
      </p:sp>
    </p:spTree>
    <p:extLst>
      <p:ext uri="{BB962C8B-B14F-4D97-AF65-F5344CB8AC3E}">
        <p14:creationId xmlns:p14="http://schemas.microsoft.com/office/powerpoint/2010/main" val="1440429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E4583-7015-4269-B348-8F4405B22969}"/>
              </a:ext>
            </a:extLst>
          </p:cNvPr>
          <p:cNvSpPr>
            <a:spLocks noGrp="1"/>
          </p:cNvSpPr>
          <p:nvPr>
            <p:ph type="title"/>
          </p:nvPr>
        </p:nvSpPr>
        <p:spPr>
          <a:xfrm>
            <a:off x="715107" y="0"/>
            <a:ext cx="10515600" cy="1325563"/>
          </a:xfrm>
        </p:spPr>
        <p:txBody>
          <a:bodyPr/>
          <a:lstStyle/>
          <a:p>
            <a:r>
              <a:rPr lang="en-US" dirty="0"/>
              <a:t>Evaluation References</a:t>
            </a:r>
          </a:p>
        </p:txBody>
      </p:sp>
      <p:sp>
        <p:nvSpPr>
          <p:cNvPr id="3" name="Text Placeholder 2">
            <a:extLst>
              <a:ext uri="{FF2B5EF4-FFF2-40B4-BE49-F238E27FC236}">
                <a16:creationId xmlns:a16="http://schemas.microsoft.com/office/drawing/2014/main" id="{A837BC2F-A585-42DF-A97A-9A26C59A5C56}"/>
              </a:ext>
            </a:extLst>
          </p:cNvPr>
          <p:cNvSpPr>
            <a:spLocks noGrp="1"/>
          </p:cNvSpPr>
          <p:nvPr>
            <p:ph type="body" sz="quarter" idx="10"/>
          </p:nvPr>
        </p:nvSpPr>
        <p:spPr>
          <a:xfrm>
            <a:off x="123093" y="923192"/>
            <a:ext cx="11966330" cy="5706208"/>
          </a:xfrm>
        </p:spPr>
        <p:txBody>
          <a:bodyPr/>
          <a:lstStyle/>
          <a:p>
            <a:r>
              <a:rPr lang="en-US" sz="2800" dirty="0"/>
              <a:t>IPS: D. G. Horvitz &amp; D. J. Thompson, A Generalization of Sampling Without Replacement from a Finite Universe, Journal of the American Statistical </a:t>
            </a:r>
            <a:r>
              <a:rPr lang="en-US" sz="2800" dirty="0" err="1"/>
              <a:t>AssociationVolume</a:t>
            </a:r>
            <a:r>
              <a:rPr lang="en-US" sz="2800" dirty="0"/>
              <a:t> 47, 1952 - Issue 260.</a:t>
            </a:r>
          </a:p>
          <a:p>
            <a:r>
              <a:rPr lang="en-US" sz="2800" dirty="0"/>
              <a:t>Double Robust: Miroslav </a:t>
            </a:r>
            <a:r>
              <a:rPr lang="en-US" sz="2800" dirty="0" err="1"/>
              <a:t>Dudík</a:t>
            </a:r>
            <a:r>
              <a:rPr lang="en-US" sz="2800" dirty="0"/>
              <a:t>, John Langford, Lihong Li:      Doubly Robust Policy Evaluation and Learning. ICML 2011: 1097-1104.</a:t>
            </a:r>
          </a:p>
          <a:p>
            <a:r>
              <a:rPr lang="en-US" sz="2800" dirty="0"/>
              <a:t>Weighted IPS 1: Augustine Kong: A Note on Importance Sampling using Standardized Weights, </a:t>
            </a:r>
            <a:r>
              <a:rPr lang="en-US" sz="2800" dirty="0">
                <a:hlinkClick r:id="rId2"/>
              </a:rPr>
              <a:t>http://statistics.uchicago.edu/techreports/tr348.pdf</a:t>
            </a:r>
            <a:r>
              <a:rPr lang="en-US" sz="2800" dirty="0"/>
              <a:t> </a:t>
            </a:r>
          </a:p>
          <a:p>
            <a:r>
              <a:rPr lang="en-US" sz="2800" dirty="0"/>
              <a:t>Weighted IPS 2: Adith Swaminathan, Thorsten </a:t>
            </a:r>
            <a:r>
              <a:rPr lang="en-US" sz="2800" dirty="0" err="1"/>
              <a:t>Joachims</a:t>
            </a:r>
            <a:r>
              <a:rPr lang="en-US" sz="2800" dirty="0"/>
              <a:t>:</a:t>
            </a:r>
          </a:p>
          <a:p>
            <a:r>
              <a:rPr lang="en-US" sz="2800" dirty="0"/>
              <a:t>The Self-Normalized Estimator for Counterfactual Learning. NIPS 2015: 3231-3239</a:t>
            </a:r>
          </a:p>
          <a:p>
            <a:r>
              <a:rPr lang="en-US" sz="2800" dirty="0"/>
              <a:t>Clipping: Oliver </a:t>
            </a:r>
            <a:r>
              <a:rPr lang="en-US" sz="2800" dirty="0" err="1"/>
              <a:t>Bembom</a:t>
            </a:r>
            <a:r>
              <a:rPr lang="en-US" sz="2800" dirty="0"/>
              <a:t> and Mark J. van der </a:t>
            </a:r>
            <a:r>
              <a:rPr lang="en-US" sz="2800" dirty="0" err="1"/>
              <a:t>Laan</a:t>
            </a:r>
            <a:r>
              <a:rPr lang="en-US" sz="2800" dirty="0"/>
              <a:t>: Data-adaptive selection of the truncation level for inverse probability of treatment-weighted estimators. 2008</a:t>
            </a:r>
          </a:p>
        </p:txBody>
      </p:sp>
    </p:spTree>
    <p:extLst>
      <p:ext uri="{BB962C8B-B14F-4D97-AF65-F5344CB8AC3E}">
        <p14:creationId xmlns:p14="http://schemas.microsoft.com/office/powerpoint/2010/main" val="55058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E4583-7015-4269-B348-8F4405B22969}"/>
              </a:ext>
            </a:extLst>
          </p:cNvPr>
          <p:cNvSpPr>
            <a:spLocks noGrp="1"/>
          </p:cNvSpPr>
          <p:nvPr>
            <p:ph type="title"/>
          </p:nvPr>
        </p:nvSpPr>
        <p:spPr>
          <a:xfrm>
            <a:off x="246700" y="-7294"/>
            <a:ext cx="11655840" cy="899537"/>
          </a:xfrm>
        </p:spPr>
        <p:txBody>
          <a:bodyPr/>
          <a:lstStyle/>
          <a:p>
            <a:r>
              <a:rPr lang="en-US" dirty="0"/>
              <a:t>Learning from Exploration References</a:t>
            </a:r>
          </a:p>
        </p:txBody>
      </p:sp>
      <p:sp>
        <p:nvSpPr>
          <p:cNvPr id="3" name="Text Placeholder 2">
            <a:extLst>
              <a:ext uri="{FF2B5EF4-FFF2-40B4-BE49-F238E27FC236}">
                <a16:creationId xmlns:a16="http://schemas.microsoft.com/office/drawing/2014/main" id="{A837BC2F-A585-42DF-A97A-9A26C59A5C56}"/>
              </a:ext>
            </a:extLst>
          </p:cNvPr>
          <p:cNvSpPr>
            <a:spLocks noGrp="1"/>
          </p:cNvSpPr>
          <p:nvPr>
            <p:ph type="body" sz="quarter" idx="10"/>
          </p:nvPr>
        </p:nvSpPr>
        <p:spPr>
          <a:xfrm>
            <a:off x="-20516" y="861974"/>
            <a:ext cx="12190271" cy="5028872"/>
          </a:xfrm>
        </p:spPr>
        <p:txBody>
          <a:bodyPr/>
          <a:lstStyle/>
          <a:p>
            <a:r>
              <a:rPr lang="en-US" sz="2800" dirty="0"/>
              <a:t>Policy Gradient: Ronald J. Williams: Simple Statistical Gradient-Following Algorithms for Connectionist Reinforcement Learning. Machine Learning 8: 229-256 (1992).</a:t>
            </a:r>
          </a:p>
          <a:p>
            <a:r>
              <a:rPr lang="en-US" sz="2800" dirty="0"/>
              <a:t>Importance Weighted Multiclass: B. </a:t>
            </a:r>
            <a:r>
              <a:rPr lang="en-US" sz="2800" dirty="0" err="1"/>
              <a:t>Zadrozny</a:t>
            </a:r>
            <a:r>
              <a:rPr lang="en-US" sz="2800" dirty="0"/>
              <a:t>, Policy mining: Learning decision policies from fixed sets of data, Ph.D. Thesis, University of California, San Diego, 2003.</a:t>
            </a:r>
          </a:p>
          <a:p>
            <a:r>
              <a:rPr lang="en-US" sz="2800" dirty="0"/>
              <a:t>A. Beygelzimer and J. Langford, The Offset Tree for Learning with Partial Labels KDD 2009. </a:t>
            </a:r>
          </a:p>
          <a:p>
            <a:r>
              <a:rPr lang="en-US" sz="2800" dirty="0"/>
              <a:t>M. Dudik, J. Langford and L. Li, Doubly Robust Policy Evaluation and Learning, ICML 2011.</a:t>
            </a:r>
          </a:p>
          <a:p>
            <a:r>
              <a:rPr lang="en-US" sz="2800" dirty="0"/>
              <a:t>A. Bietti, A. Agarwal and J. Langford, A Contextual Bandit Bake-Off, </a:t>
            </a:r>
            <a:r>
              <a:rPr lang="en-US" sz="2800" dirty="0">
                <a:hlinkClick r:id="rId2"/>
              </a:rPr>
              <a:t>https://arxiv.org/abs/1802.04064</a:t>
            </a:r>
            <a:r>
              <a:rPr lang="en-US" sz="2800" dirty="0"/>
              <a:t> </a:t>
            </a:r>
          </a:p>
        </p:txBody>
      </p:sp>
    </p:spTree>
    <p:extLst>
      <p:ext uri="{BB962C8B-B14F-4D97-AF65-F5344CB8AC3E}">
        <p14:creationId xmlns:p14="http://schemas.microsoft.com/office/powerpoint/2010/main" val="1073859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668EF-B6DA-4E0F-919B-A2C2423C7A74}"/>
              </a:ext>
            </a:extLst>
          </p:cNvPr>
          <p:cNvSpPr>
            <a:spLocks noGrp="1"/>
          </p:cNvSpPr>
          <p:nvPr>
            <p:ph type="title"/>
          </p:nvPr>
        </p:nvSpPr>
        <p:spPr>
          <a:xfrm>
            <a:off x="759069" y="-137601"/>
            <a:ext cx="10515600" cy="1325563"/>
          </a:xfrm>
        </p:spPr>
        <p:txBody>
          <a:bodyPr/>
          <a:lstStyle/>
          <a:p>
            <a:r>
              <a:rPr lang="en-US" dirty="0"/>
              <a:t>Learning &amp; Exploration Evaluation</a:t>
            </a:r>
          </a:p>
        </p:txBody>
      </p:sp>
      <p:sp>
        <p:nvSpPr>
          <p:cNvPr id="3" name="Text Placeholder 2">
            <a:extLst>
              <a:ext uri="{FF2B5EF4-FFF2-40B4-BE49-F238E27FC236}">
                <a16:creationId xmlns:a16="http://schemas.microsoft.com/office/drawing/2014/main" id="{7E7C7D0E-F8B8-4D56-A4B5-571FBF2E0AEF}"/>
              </a:ext>
            </a:extLst>
          </p:cNvPr>
          <p:cNvSpPr>
            <a:spLocks noGrp="1"/>
          </p:cNvSpPr>
          <p:nvPr>
            <p:ph type="body" sz="quarter" idx="10"/>
          </p:nvPr>
        </p:nvSpPr>
        <p:spPr>
          <a:xfrm>
            <a:off x="269303" y="1187962"/>
            <a:ext cx="11655078" cy="5388684"/>
          </a:xfrm>
        </p:spPr>
        <p:txBody>
          <a:bodyPr/>
          <a:lstStyle/>
          <a:p>
            <a:r>
              <a:rPr lang="en-US" sz="2800" dirty="0"/>
              <a:t>Progressive Validation: Avrim Blum, Adam Kalai, John Langford: Beating the Hold-Out: Bounds for K-fold and Progressive Cross-Validation. COLT 1999: 203-208.</a:t>
            </a:r>
          </a:p>
          <a:p>
            <a:r>
              <a:rPr lang="en-US" sz="2800"/>
              <a:t>Progressive Validation 2: Nicolò </a:t>
            </a:r>
            <a:r>
              <a:rPr lang="en-US" sz="2800" dirty="0"/>
              <a:t>Cesa-Bianchi, Alex </a:t>
            </a:r>
            <a:r>
              <a:rPr lang="en-US" sz="2800" dirty="0" err="1"/>
              <a:t>Conconi</a:t>
            </a:r>
            <a:r>
              <a:rPr lang="en-US" sz="2800" dirty="0"/>
              <a:t>, Claudio Gentile:</a:t>
            </a:r>
          </a:p>
          <a:p>
            <a:r>
              <a:rPr lang="en-US" sz="2800" dirty="0"/>
              <a:t>On the Generalization Ability of On-Line Learning Algorithms. IEEE Trans. Information Theory 50(9): 2050-2057 (2004).</a:t>
            </a:r>
          </a:p>
          <a:p>
            <a:r>
              <a:rPr lang="en-US" sz="2800" dirty="0"/>
              <a:t>Nonstationary Policy: Miroslav </a:t>
            </a:r>
            <a:r>
              <a:rPr lang="en-US" sz="2800" dirty="0" err="1"/>
              <a:t>Dudík</a:t>
            </a:r>
            <a:r>
              <a:rPr lang="en-US" sz="2800" dirty="0"/>
              <a:t>, </a:t>
            </a:r>
            <a:r>
              <a:rPr lang="en-US" sz="2800" dirty="0" err="1"/>
              <a:t>Dumitru</a:t>
            </a:r>
            <a:r>
              <a:rPr lang="en-US" sz="2800" dirty="0"/>
              <a:t> Erhan, John Langford, Lihong Li: Sample-efficient Nonstationary Policy Evaluation for Contextual Bandits. UAI 2012: 247-254</a:t>
            </a:r>
          </a:p>
          <a:p>
            <a:r>
              <a:rPr lang="en-US" sz="2800" dirty="0"/>
              <a:t>Miroslav </a:t>
            </a:r>
            <a:r>
              <a:rPr lang="en-US" sz="2800" dirty="0" err="1"/>
              <a:t>Dudík</a:t>
            </a:r>
            <a:r>
              <a:rPr lang="en-US" sz="2800" dirty="0"/>
              <a:t>, </a:t>
            </a:r>
            <a:r>
              <a:rPr lang="en-US" sz="2800" dirty="0" err="1"/>
              <a:t>Dumitru</a:t>
            </a:r>
            <a:r>
              <a:rPr lang="en-US" sz="2800" dirty="0"/>
              <a:t> Erhan, John Langford, Lihong Li:</a:t>
            </a:r>
          </a:p>
          <a:p>
            <a:r>
              <a:rPr lang="en-US" sz="2800" dirty="0"/>
              <a:t>Doubly Robust Policy Evaluation and Optimization, Statistical Science 2014.</a:t>
            </a:r>
          </a:p>
          <a:p>
            <a:endParaRPr lang="en-US" sz="2353" dirty="0"/>
          </a:p>
        </p:txBody>
      </p:sp>
    </p:spTree>
    <p:extLst>
      <p:ext uri="{BB962C8B-B14F-4D97-AF65-F5344CB8AC3E}">
        <p14:creationId xmlns:p14="http://schemas.microsoft.com/office/powerpoint/2010/main" val="2142643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E4583-7015-4269-B348-8F4405B22969}"/>
              </a:ext>
            </a:extLst>
          </p:cNvPr>
          <p:cNvSpPr>
            <a:spLocks noGrp="1"/>
          </p:cNvSpPr>
          <p:nvPr>
            <p:ph type="title"/>
          </p:nvPr>
        </p:nvSpPr>
        <p:spPr>
          <a:xfrm>
            <a:off x="520833" y="89116"/>
            <a:ext cx="11150336" cy="747791"/>
          </a:xfrm>
        </p:spPr>
        <p:txBody>
          <a:bodyPr>
            <a:normAutofit/>
          </a:bodyPr>
          <a:lstStyle/>
          <a:p>
            <a:r>
              <a:rPr lang="en-US" dirty="0"/>
              <a:t>Exploration Algorithm References </a:t>
            </a:r>
            <a:r>
              <a:rPr lang="en-US" sz="3100" dirty="0"/>
              <a:t>(contd. on next slide)</a:t>
            </a:r>
            <a:endParaRPr lang="en-US" dirty="0"/>
          </a:p>
        </p:txBody>
      </p:sp>
      <p:sp>
        <p:nvSpPr>
          <p:cNvPr id="3" name="Text Placeholder 2">
            <a:extLst>
              <a:ext uri="{FF2B5EF4-FFF2-40B4-BE49-F238E27FC236}">
                <a16:creationId xmlns:a16="http://schemas.microsoft.com/office/drawing/2014/main" id="{A837BC2F-A585-42DF-A97A-9A26C59A5C56}"/>
              </a:ext>
            </a:extLst>
          </p:cNvPr>
          <p:cNvSpPr>
            <a:spLocks noGrp="1"/>
          </p:cNvSpPr>
          <p:nvPr>
            <p:ph type="body" sz="quarter" idx="10"/>
          </p:nvPr>
        </p:nvSpPr>
        <p:spPr>
          <a:xfrm>
            <a:off x="865" y="677009"/>
            <a:ext cx="12190271" cy="6515100"/>
          </a:xfrm>
        </p:spPr>
        <p:txBody>
          <a:bodyPr/>
          <a:lstStyle/>
          <a:p>
            <a:r>
              <a:rPr lang="en-US" sz="2800" b="1" dirty="0"/>
              <a:t>Thompson</a:t>
            </a:r>
            <a:r>
              <a:rPr lang="en-US" sz="2800" dirty="0"/>
              <a:t>: W. R. Thompson. On the likelihood that one unknown probability exceeds another in view of the evidence of two samples. </a:t>
            </a:r>
            <a:r>
              <a:rPr lang="en-US" sz="2800" dirty="0" err="1"/>
              <a:t>Biometrika</a:t>
            </a:r>
            <a:r>
              <a:rPr lang="en-US" sz="2800" dirty="0"/>
              <a:t>, 25(3-4):285–294, 1933.</a:t>
            </a:r>
          </a:p>
          <a:p>
            <a:r>
              <a:rPr lang="en-US" sz="2800" b="1" dirty="0"/>
              <a:t>Epoch Greedy</a:t>
            </a:r>
            <a:r>
              <a:rPr lang="en-US" sz="2800" dirty="0"/>
              <a:t>: J. Langford and T. Zhang, The Epoch-Greedy Algorithm for Contextual Multi-armed Bandits, NIPS 2007.</a:t>
            </a:r>
          </a:p>
          <a:p>
            <a:r>
              <a:rPr lang="en-US" sz="2800" b="1" dirty="0"/>
              <a:t>EXP4</a:t>
            </a:r>
            <a:r>
              <a:rPr lang="en-US" sz="2800" dirty="0"/>
              <a:t>: P. Auer, N. Cesa-Bianchi, Y. Freund, R. E. Schapire: The </a:t>
            </a:r>
            <a:r>
              <a:rPr lang="en-US" sz="2800" dirty="0" err="1"/>
              <a:t>Nonstochastic</a:t>
            </a:r>
            <a:r>
              <a:rPr lang="en-US" sz="2800" dirty="0"/>
              <a:t> Multiarmed Bandit Problem. SIAM J. </a:t>
            </a:r>
            <a:r>
              <a:rPr lang="en-US" sz="2800" dirty="0" err="1"/>
              <a:t>Comput</a:t>
            </a:r>
            <a:r>
              <a:rPr lang="en-US" sz="2800" dirty="0"/>
              <a:t>. 32(1): 48-77 (2002)</a:t>
            </a:r>
          </a:p>
          <a:p>
            <a:r>
              <a:rPr lang="en-US" sz="2800" b="1" dirty="0"/>
              <a:t>Polytime</a:t>
            </a:r>
            <a:r>
              <a:rPr lang="en-US" sz="2800" dirty="0"/>
              <a:t>: M. </a:t>
            </a:r>
            <a:r>
              <a:rPr lang="en-US" sz="2800" dirty="0" err="1"/>
              <a:t>Dudík</a:t>
            </a:r>
            <a:r>
              <a:rPr lang="en-US" sz="2800" dirty="0"/>
              <a:t>, D. J. Hsu, S. Kale, N. Karampatziakis, J. Langford, L. Reyzin, T. Zhang: Efficient Optimal Learning for Contextual Bandits. UAI 2011: 169-178</a:t>
            </a:r>
          </a:p>
          <a:p>
            <a:r>
              <a:rPr lang="en-US" sz="2800" b="1" dirty="0"/>
              <a:t>Cover &amp; Bag</a:t>
            </a:r>
            <a:r>
              <a:rPr lang="en-US" sz="2800" dirty="0"/>
              <a:t>: A. Agarwal, D. Hsu, S. Kale, J. Langford, L. Li, R. Schapire, Taming the Monster: A Fast and Simple Algorithm for Contextual Bandits, ICML 2014.</a:t>
            </a:r>
          </a:p>
          <a:p>
            <a:r>
              <a:rPr lang="en-US" sz="2800" b="1" dirty="0"/>
              <a:t>Bootstrap</a:t>
            </a:r>
            <a:r>
              <a:rPr lang="en-US" sz="2800" dirty="0"/>
              <a:t>: D. Eckles and M. </a:t>
            </a:r>
            <a:r>
              <a:rPr lang="en-US" sz="2800" dirty="0" err="1"/>
              <a:t>Kaptein</a:t>
            </a:r>
            <a:r>
              <a:rPr lang="en-US" sz="2800" dirty="0"/>
              <a:t>, Thompson Sampling with Online Bootstrap, arxiv.org/1410.4009</a:t>
            </a:r>
          </a:p>
          <a:p>
            <a:endParaRPr lang="en-US" sz="2800" dirty="0"/>
          </a:p>
        </p:txBody>
      </p:sp>
    </p:spTree>
    <p:extLst>
      <p:ext uri="{BB962C8B-B14F-4D97-AF65-F5344CB8AC3E}">
        <p14:creationId xmlns:p14="http://schemas.microsoft.com/office/powerpoint/2010/main" val="1641132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E4583-7015-4269-B348-8F4405B22969}"/>
              </a:ext>
            </a:extLst>
          </p:cNvPr>
          <p:cNvSpPr>
            <a:spLocks noGrp="1"/>
          </p:cNvSpPr>
          <p:nvPr>
            <p:ph type="title"/>
          </p:nvPr>
        </p:nvSpPr>
        <p:spPr>
          <a:xfrm>
            <a:off x="520833" y="89116"/>
            <a:ext cx="11150336" cy="747791"/>
          </a:xfrm>
        </p:spPr>
        <p:txBody>
          <a:bodyPr>
            <a:normAutofit/>
          </a:bodyPr>
          <a:lstStyle/>
          <a:p>
            <a:r>
              <a:rPr lang="en-US" dirty="0"/>
              <a:t>Exploration Algorithm References </a:t>
            </a:r>
            <a:r>
              <a:rPr lang="en-US" sz="3100" dirty="0"/>
              <a:t>(contd.)</a:t>
            </a:r>
            <a:endParaRPr lang="en-US" dirty="0"/>
          </a:p>
        </p:txBody>
      </p:sp>
      <p:sp>
        <p:nvSpPr>
          <p:cNvPr id="3" name="Text Placeholder 2">
            <a:extLst>
              <a:ext uri="{FF2B5EF4-FFF2-40B4-BE49-F238E27FC236}">
                <a16:creationId xmlns:a16="http://schemas.microsoft.com/office/drawing/2014/main" id="{A837BC2F-A585-42DF-A97A-9A26C59A5C56}"/>
              </a:ext>
            </a:extLst>
          </p:cNvPr>
          <p:cNvSpPr>
            <a:spLocks noGrp="1"/>
          </p:cNvSpPr>
          <p:nvPr>
            <p:ph type="body" sz="quarter" idx="10"/>
          </p:nvPr>
        </p:nvSpPr>
        <p:spPr>
          <a:xfrm>
            <a:off x="865" y="677009"/>
            <a:ext cx="12190271" cy="6515100"/>
          </a:xfrm>
        </p:spPr>
        <p:txBody>
          <a:bodyPr/>
          <a:lstStyle/>
          <a:p>
            <a:r>
              <a:rPr lang="en-US" sz="2800" b="1" dirty="0" err="1"/>
              <a:t>LinUCBa</a:t>
            </a:r>
            <a:r>
              <a:rPr lang="en-US" sz="2800" b="1" dirty="0"/>
              <a:t>: W. </a:t>
            </a:r>
            <a:r>
              <a:rPr lang="en-US" sz="2800" dirty="0"/>
              <a:t>Chu, L. Li, L. Reyzin,  &amp; R. Schapire, Contextual bandits with linear payoff functions. In Proceedings of the Fourteenth International Conference on Artificial Intelligence and Statistics (pp. 208-214).</a:t>
            </a:r>
          </a:p>
          <a:p>
            <a:endParaRPr lang="en-US" sz="2800" dirty="0"/>
          </a:p>
          <a:p>
            <a:r>
              <a:rPr lang="en-US" sz="2800" b="1" dirty="0" err="1"/>
              <a:t>LinUCBb</a:t>
            </a:r>
            <a:r>
              <a:rPr lang="en-US" sz="2800" dirty="0"/>
              <a:t>: P. Auer, Using confidence bounds for exploitation-</a:t>
            </a:r>
          </a:p>
          <a:p>
            <a:r>
              <a:rPr lang="en-US" sz="2800" dirty="0"/>
              <a:t>exploration trade-offs. Journal of Machine Learning Research, 3:397–422, 2002.</a:t>
            </a:r>
          </a:p>
          <a:p>
            <a:endParaRPr lang="en-US" sz="2800" dirty="0"/>
          </a:p>
          <a:p>
            <a:r>
              <a:rPr lang="en-US" sz="2800" b="1" dirty="0" err="1"/>
              <a:t>RegCB</a:t>
            </a:r>
            <a:r>
              <a:rPr lang="en-US" sz="2800" b="1" dirty="0"/>
              <a:t>:</a:t>
            </a:r>
            <a:r>
              <a:rPr lang="en-US" sz="2800" dirty="0"/>
              <a:t> D. J. Foster, A. Agarwal, M. Dudik, H. Luo and R. Schapire, Practical Contextual Bandits with Regression Oracles. International Conference on Machine Learning, 2018.</a:t>
            </a:r>
          </a:p>
        </p:txBody>
      </p:sp>
    </p:spTree>
    <p:extLst>
      <p:ext uri="{BB962C8B-B14F-4D97-AF65-F5344CB8AC3E}">
        <p14:creationId xmlns:p14="http://schemas.microsoft.com/office/powerpoint/2010/main" val="1101079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0F007-76EC-4634-83E3-21C086597626}"/>
              </a:ext>
            </a:extLst>
          </p:cNvPr>
          <p:cNvSpPr>
            <a:spLocks noGrp="1"/>
          </p:cNvSpPr>
          <p:nvPr>
            <p:ph type="title"/>
          </p:nvPr>
        </p:nvSpPr>
        <p:spPr>
          <a:xfrm>
            <a:off x="1" y="67408"/>
            <a:ext cx="11655840" cy="899537"/>
          </a:xfrm>
        </p:spPr>
        <p:txBody>
          <a:bodyPr/>
          <a:lstStyle/>
          <a:p>
            <a:r>
              <a:rPr lang="en-US" dirty="0"/>
              <a:t>References: Systems</a:t>
            </a:r>
          </a:p>
        </p:txBody>
      </p:sp>
      <p:sp>
        <p:nvSpPr>
          <p:cNvPr id="7" name="TextBox 6">
            <a:extLst>
              <a:ext uri="{FF2B5EF4-FFF2-40B4-BE49-F238E27FC236}">
                <a16:creationId xmlns:a16="http://schemas.microsoft.com/office/drawing/2014/main" id="{E70DE87A-3CF3-4F3D-97D5-5EC68F4D7F80}"/>
              </a:ext>
            </a:extLst>
          </p:cNvPr>
          <p:cNvSpPr txBox="1"/>
          <p:nvPr/>
        </p:nvSpPr>
        <p:spPr>
          <a:xfrm>
            <a:off x="1" y="760778"/>
            <a:ext cx="12127347" cy="6143148"/>
          </a:xfrm>
          <a:prstGeom prst="rect">
            <a:avLst/>
          </a:prstGeom>
          <a:noFill/>
        </p:spPr>
        <p:txBody>
          <a:bodyPr wrap="square" lIns="179285" tIns="143428" rIns="179285" bIns="143428" rtlCol="0">
            <a:spAutoFit/>
          </a:bodyPr>
          <a:lstStyle/>
          <a:p>
            <a:pPr>
              <a:spcAft>
                <a:spcPts val="784"/>
              </a:spcAft>
            </a:pPr>
            <a:r>
              <a:rPr lang="en-US" sz="2745" dirty="0"/>
              <a:t>Technical debt paper: </a:t>
            </a:r>
            <a:r>
              <a:rPr lang="en-US" altLang="en-US" sz="1961" dirty="0" err="1"/>
              <a:t>Sculley</a:t>
            </a:r>
            <a:r>
              <a:rPr lang="en-US" altLang="en-US" sz="1961" dirty="0"/>
              <a:t>, D and Holt, Gary and </a:t>
            </a:r>
            <a:r>
              <a:rPr lang="en-US" altLang="en-US" sz="1961" dirty="0" err="1"/>
              <a:t>Golovin</a:t>
            </a:r>
            <a:r>
              <a:rPr lang="en-US" altLang="en-US" sz="1961" dirty="0"/>
              <a:t>, Daniel and </a:t>
            </a:r>
            <a:r>
              <a:rPr lang="en-US" altLang="en-US" sz="1961" dirty="0" err="1"/>
              <a:t>Davydov</a:t>
            </a:r>
            <a:r>
              <a:rPr lang="en-US" altLang="en-US" sz="1961" dirty="0"/>
              <a:t>, Eugene and Phillips, Todd and Ebner, Dietmar and Chaudhary, Vinay and Young, Michael, Machine Learning: The High Interest Credit Card of Technical Debt, NIPS 2014 Workshop on Software Engineering for Machine Learning</a:t>
            </a:r>
            <a:endParaRPr lang="en-US" altLang="en-US" sz="1961" dirty="0">
              <a:latin typeface="Arial" panose="020B0604020202020204" pitchFamily="34" charset="0"/>
            </a:endParaRPr>
          </a:p>
          <a:p>
            <a:pPr>
              <a:spcAft>
                <a:spcPts val="784"/>
              </a:spcAft>
            </a:pPr>
            <a:endParaRPr lang="en-US" sz="2745" dirty="0"/>
          </a:p>
          <a:p>
            <a:pPr>
              <a:spcAft>
                <a:spcPts val="784"/>
              </a:spcAft>
            </a:pPr>
            <a:r>
              <a:rPr lang="en-US" sz="2745" dirty="0"/>
              <a:t>Decision Service paper: </a:t>
            </a:r>
            <a:r>
              <a:rPr lang="en-US" sz="1961" dirty="0"/>
              <a:t>Alekh Agarwal, Sarah Bird, Markus Cozowicz, Luong Hoang, John Langford, Stephen Lee, Jiaji Li, Dan Melamed, Gal Oshri, Oswaldo Ribas, Siddhartha Sen, Alex Slivkins, Making Contextual Decisions with Low Technical Debt, </a:t>
            </a:r>
            <a:r>
              <a:rPr lang="en-US" sz="1961" dirty="0" err="1"/>
              <a:t>Arxiv</a:t>
            </a:r>
            <a:r>
              <a:rPr lang="en-US" sz="1961" dirty="0"/>
              <a:t> 2016.</a:t>
            </a:r>
          </a:p>
          <a:p>
            <a:endParaRPr lang="en-US" sz="2745" dirty="0"/>
          </a:p>
          <a:p>
            <a:r>
              <a:rPr lang="en-US" sz="2745" dirty="0"/>
              <a:t>NEXT System: </a:t>
            </a:r>
            <a:r>
              <a:rPr lang="en-US" sz="1961" dirty="0"/>
              <a:t>Kevin Jamieson, Lalit Jain, Chris Fernandez, Nick </a:t>
            </a:r>
            <a:r>
              <a:rPr lang="en-US" sz="1961" dirty="0" err="1"/>
              <a:t>Glattard</a:t>
            </a:r>
            <a:r>
              <a:rPr lang="en-US" sz="1961" dirty="0"/>
              <a:t> and Rob Nowak: NEXT: A System for Real-World Development, Evaluation, and Application of Active Learning, NIPS 2015</a:t>
            </a:r>
          </a:p>
          <a:p>
            <a:endParaRPr lang="en-US" sz="2745" dirty="0"/>
          </a:p>
          <a:p>
            <a:r>
              <a:rPr lang="en-US" sz="2745" dirty="0" err="1"/>
              <a:t>StreamingBandit</a:t>
            </a:r>
            <a:r>
              <a:rPr lang="en-US" sz="2745" dirty="0"/>
              <a:t> System</a:t>
            </a:r>
            <a:r>
              <a:rPr lang="en-US" sz="1961" dirty="0"/>
              <a:t>: </a:t>
            </a:r>
            <a:r>
              <a:rPr lang="en-US" sz="1961" dirty="0" err="1"/>
              <a:t>Maurits</a:t>
            </a:r>
            <a:r>
              <a:rPr lang="en-US" sz="1961" dirty="0"/>
              <a:t> </a:t>
            </a:r>
            <a:r>
              <a:rPr lang="en-US" sz="1961" dirty="0" err="1"/>
              <a:t>Kaptein</a:t>
            </a:r>
            <a:r>
              <a:rPr lang="en-US" sz="1961" dirty="0"/>
              <a:t> and Jules </a:t>
            </a:r>
            <a:r>
              <a:rPr lang="en-US" sz="1961" dirty="0" err="1"/>
              <a:t>Kruijswijk</a:t>
            </a:r>
            <a:r>
              <a:rPr lang="en-US" sz="1961" dirty="0"/>
              <a:t>, </a:t>
            </a:r>
            <a:r>
              <a:rPr lang="en-US" sz="1961" dirty="0" err="1"/>
              <a:t>StreamingBandit</a:t>
            </a:r>
            <a:r>
              <a:rPr lang="en-US" sz="1961" dirty="0"/>
              <a:t>: Developing Adaptive Persuasive Systems, </a:t>
            </a:r>
            <a:r>
              <a:rPr lang="en-US" sz="1961" dirty="0" err="1"/>
              <a:t>Arxiv</a:t>
            </a:r>
            <a:r>
              <a:rPr lang="en-US" sz="1961" dirty="0"/>
              <a:t> 2016</a:t>
            </a:r>
          </a:p>
          <a:p>
            <a:endParaRPr lang="en-US" sz="2353" dirty="0"/>
          </a:p>
          <a:p>
            <a:pPr>
              <a:spcAft>
                <a:spcPts val="784"/>
              </a:spcAft>
            </a:pPr>
            <a:r>
              <a:rPr lang="en-US" sz="2745" dirty="0"/>
              <a:t> </a:t>
            </a:r>
            <a:endParaRPr lang="en-US" sz="3137" dirty="0"/>
          </a:p>
        </p:txBody>
      </p:sp>
    </p:spTree>
    <p:extLst>
      <p:ext uri="{BB962C8B-B14F-4D97-AF65-F5344CB8AC3E}">
        <p14:creationId xmlns:p14="http://schemas.microsoft.com/office/powerpoint/2010/main" val="3317408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0F007-76EC-4634-83E3-21C086597626}"/>
              </a:ext>
            </a:extLst>
          </p:cNvPr>
          <p:cNvSpPr>
            <a:spLocks noGrp="1"/>
          </p:cNvSpPr>
          <p:nvPr>
            <p:ph type="title"/>
          </p:nvPr>
        </p:nvSpPr>
        <p:spPr>
          <a:xfrm>
            <a:off x="1" y="24821"/>
            <a:ext cx="11655840" cy="899537"/>
          </a:xfrm>
        </p:spPr>
        <p:txBody>
          <a:bodyPr/>
          <a:lstStyle/>
          <a:p>
            <a:r>
              <a:rPr lang="en-US" dirty="0"/>
              <a:t>References: Non-stationarity</a:t>
            </a:r>
          </a:p>
        </p:txBody>
      </p:sp>
      <p:sp>
        <p:nvSpPr>
          <p:cNvPr id="7" name="TextBox 6">
            <a:extLst>
              <a:ext uri="{FF2B5EF4-FFF2-40B4-BE49-F238E27FC236}">
                <a16:creationId xmlns:a16="http://schemas.microsoft.com/office/drawing/2014/main" id="{E70DE87A-3CF3-4F3D-97D5-5EC68F4D7F80}"/>
              </a:ext>
            </a:extLst>
          </p:cNvPr>
          <p:cNvSpPr txBox="1"/>
          <p:nvPr/>
        </p:nvSpPr>
        <p:spPr>
          <a:xfrm>
            <a:off x="1" y="760777"/>
            <a:ext cx="12127347" cy="5962429"/>
          </a:xfrm>
          <a:prstGeom prst="rect">
            <a:avLst/>
          </a:prstGeom>
          <a:noFill/>
        </p:spPr>
        <p:txBody>
          <a:bodyPr wrap="square" lIns="179285" tIns="143428" rIns="179285" bIns="143428" rtlCol="0">
            <a:spAutoFit/>
          </a:bodyPr>
          <a:lstStyle/>
          <a:p>
            <a:r>
              <a:rPr lang="en-US" sz="3137" dirty="0"/>
              <a:t>MAB references</a:t>
            </a:r>
          </a:p>
          <a:p>
            <a:endParaRPr lang="en-US" sz="2353" dirty="0"/>
          </a:p>
          <a:p>
            <a:r>
              <a:rPr lang="sv-SE" sz="1961" dirty="0"/>
              <a:t>Deepayan Chakrabarti, Ravi Kumar, Filip Radlinski, and Eli Upfal, Mortal multi-armed bandits, NIPS 2009</a:t>
            </a:r>
          </a:p>
          <a:p>
            <a:r>
              <a:rPr lang="en-US" sz="1961" dirty="0"/>
              <a:t>Peter Auer, Nicolo Cesa-Bianchi, Yoav Freund, and Robert E Schapire, The </a:t>
            </a:r>
            <a:r>
              <a:rPr lang="en-US" sz="1961" dirty="0" err="1"/>
              <a:t>nonstochastic</a:t>
            </a:r>
            <a:r>
              <a:rPr lang="en-US" sz="1961" dirty="0"/>
              <a:t> multiarmed</a:t>
            </a:r>
          </a:p>
          <a:p>
            <a:r>
              <a:rPr lang="en-US" sz="1961" dirty="0"/>
              <a:t>bandit problem, SIAM Journal on Computing, 2002</a:t>
            </a:r>
          </a:p>
          <a:p>
            <a:r>
              <a:rPr lang="en-US" sz="1961" dirty="0"/>
              <a:t>Omar </a:t>
            </a:r>
            <a:r>
              <a:rPr lang="en-US" sz="1961" dirty="0" err="1"/>
              <a:t>Besbes</a:t>
            </a:r>
            <a:r>
              <a:rPr lang="en-US" sz="1961" dirty="0"/>
              <a:t>, Yonatan Gur, and Assaf </a:t>
            </a:r>
            <a:r>
              <a:rPr lang="en-US" sz="1961" dirty="0" err="1"/>
              <a:t>Zeevi</a:t>
            </a:r>
            <a:r>
              <a:rPr lang="en-US" sz="1961" dirty="0"/>
              <a:t>, Stochastic multi-armed-bandit problem with non-stationary</a:t>
            </a:r>
          </a:p>
          <a:p>
            <a:r>
              <a:rPr lang="en-US" sz="1961" dirty="0"/>
              <a:t>Rewards, NIPS 2014</a:t>
            </a:r>
          </a:p>
          <a:p>
            <a:r>
              <a:rPr lang="en-US" sz="1961" dirty="0"/>
              <a:t>Chen-Yu Wei, Yi-Te Hong, and Chi-Jen Lu , Tracking the best expert in non-stationary stochastic environments, NIPS 2016</a:t>
            </a:r>
          </a:p>
          <a:p>
            <a:r>
              <a:rPr lang="en-US" sz="1961" dirty="0"/>
              <a:t>H. Luo, C-Y. </a:t>
            </a:r>
            <a:r>
              <a:rPr lang="en-US" sz="1961" dirty="0" err="1"/>
              <a:t>Weo</a:t>
            </a:r>
            <a:r>
              <a:rPr lang="en-US" sz="1961" dirty="0"/>
              <a:t>, A. Agarwal and J. Langford, </a:t>
            </a:r>
            <a:r>
              <a:rPr lang="en-US" sz="2000" dirty="0"/>
              <a:t>Efficient Contextual Bandits in </a:t>
            </a:r>
            <a:r>
              <a:rPr lang="en-US" sz="2000"/>
              <a:t>Non-stationary Worlds, COLT 2018.</a:t>
            </a:r>
            <a:endParaRPr lang="en-US" sz="2000" dirty="0"/>
          </a:p>
          <a:p>
            <a:endParaRPr lang="en-US" sz="1961" dirty="0"/>
          </a:p>
          <a:p>
            <a:endParaRPr lang="en-US" sz="2353" dirty="0"/>
          </a:p>
          <a:p>
            <a:r>
              <a:rPr lang="en-US" sz="2353" dirty="0"/>
              <a:t>Aggregating CB algorithms</a:t>
            </a:r>
          </a:p>
          <a:p>
            <a:endParaRPr lang="en-US" sz="2353" dirty="0"/>
          </a:p>
          <a:p>
            <a:r>
              <a:rPr lang="en-US" sz="1961" dirty="0"/>
              <a:t>Alekh Agarwal, Haipeng Luo, Behnam Neyshabur, and Robert E Schapire, Corralling a band of bandit algorithms, COLT 2017</a:t>
            </a:r>
            <a:endParaRPr lang="en-US" sz="2745" dirty="0"/>
          </a:p>
          <a:p>
            <a:pPr>
              <a:spcAft>
                <a:spcPts val="784"/>
              </a:spcAft>
            </a:pPr>
            <a:r>
              <a:rPr lang="en-US" sz="2745" dirty="0"/>
              <a:t> </a:t>
            </a:r>
            <a:endParaRPr lang="en-US" sz="3137" dirty="0"/>
          </a:p>
        </p:txBody>
      </p:sp>
    </p:spTree>
    <p:extLst>
      <p:ext uri="{BB962C8B-B14F-4D97-AF65-F5344CB8AC3E}">
        <p14:creationId xmlns:p14="http://schemas.microsoft.com/office/powerpoint/2010/main" val="14952815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TotalTime>
  <Words>1855</Words>
  <Application>Microsoft Office PowerPoint</Application>
  <PresentationFormat>Widescreen</PresentationFormat>
  <Paragraphs>96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Contextual Bandits(ish) Applications</vt:lpstr>
      <vt:lpstr> Wellness Contextual Bandits Work</vt:lpstr>
      <vt:lpstr>Evaluation References</vt:lpstr>
      <vt:lpstr>Learning from Exploration References</vt:lpstr>
      <vt:lpstr>Learning &amp; Exploration Evaluation</vt:lpstr>
      <vt:lpstr>Exploration Algorithm References (contd. on next slide)</vt:lpstr>
      <vt:lpstr>Exploration Algorithm References (contd.)</vt:lpstr>
      <vt:lpstr>References: Systems</vt:lpstr>
      <vt:lpstr>References: Non-stationarity</vt:lpstr>
      <vt:lpstr>References: Combinatorial actions</vt:lpstr>
      <vt:lpstr>References: Combinatorial actions (contd.)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Langford</dc:creator>
  <cp:lastModifiedBy>Alekh Agarwal</cp:lastModifiedBy>
  <cp:revision>10</cp:revision>
  <dcterms:created xsi:type="dcterms:W3CDTF">2017-07-31T15:22:20Z</dcterms:created>
  <dcterms:modified xsi:type="dcterms:W3CDTF">2018-08-14T18:47:31Z</dcterms:modified>
</cp:coreProperties>
</file>