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4"/>
    <p:sldMasterId id="2147484495" r:id="rId5"/>
  </p:sldMasterIdLst>
  <p:notesMasterIdLst>
    <p:notesMasterId r:id="rId52"/>
  </p:notesMasterIdLst>
  <p:handoutMasterIdLst>
    <p:handoutMasterId r:id="rId53"/>
  </p:handoutMasterIdLst>
  <p:sldIdLst>
    <p:sldId id="256" r:id="rId6"/>
    <p:sldId id="316" r:id="rId7"/>
    <p:sldId id="257" r:id="rId8"/>
    <p:sldId id="264" r:id="rId9"/>
    <p:sldId id="269" r:id="rId10"/>
    <p:sldId id="259" r:id="rId11"/>
    <p:sldId id="284" r:id="rId12"/>
    <p:sldId id="258" r:id="rId13"/>
    <p:sldId id="285" r:id="rId14"/>
    <p:sldId id="286" r:id="rId15"/>
    <p:sldId id="263" r:id="rId16"/>
    <p:sldId id="348" r:id="rId17"/>
    <p:sldId id="359" r:id="rId18"/>
    <p:sldId id="358" r:id="rId19"/>
    <p:sldId id="265" r:id="rId20"/>
    <p:sldId id="266" r:id="rId21"/>
    <p:sldId id="360" r:id="rId22"/>
    <p:sldId id="308" r:id="rId23"/>
    <p:sldId id="314" r:id="rId24"/>
    <p:sldId id="271" r:id="rId25"/>
    <p:sldId id="320" r:id="rId26"/>
    <p:sldId id="273" r:id="rId27"/>
    <p:sldId id="289" r:id="rId28"/>
    <p:sldId id="291" r:id="rId29"/>
    <p:sldId id="276" r:id="rId30"/>
    <p:sldId id="277" r:id="rId31"/>
    <p:sldId id="278" r:id="rId32"/>
    <p:sldId id="279" r:id="rId33"/>
    <p:sldId id="294" r:id="rId34"/>
    <p:sldId id="318" r:id="rId35"/>
    <p:sldId id="319" r:id="rId36"/>
    <p:sldId id="281" r:id="rId37"/>
    <p:sldId id="306" r:id="rId38"/>
    <p:sldId id="282" r:id="rId39"/>
    <p:sldId id="283" r:id="rId40"/>
    <p:sldId id="321" r:id="rId41"/>
    <p:sldId id="322" r:id="rId42"/>
    <p:sldId id="323" r:id="rId43"/>
    <p:sldId id="324" r:id="rId44"/>
    <p:sldId id="325" r:id="rId45"/>
    <p:sldId id="303" r:id="rId46"/>
    <p:sldId id="326" r:id="rId47"/>
    <p:sldId id="327" r:id="rId48"/>
    <p:sldId id="313" r:id="rId49"/>
    <p:sldId id="311" r:id="rId50"/>
    <p:sldId id="312"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itchell Derrey" initials="MD" lastIdx="8" clrIdx="4">
    <p:extLst>
      <p:ext uri="{19B8F6BF-5375-455C-9EA6-DF929625EA0E}">
        <p15:presenceInfo xmlns:p15="http://schemas.microsoft.com/office/powerpoint/2012/main" userId="S-1-5-21-383413107-1061881802-891584314-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FFFFFF"/>
    <a:srgbClr val="737373"/>
    <a:srgbClr val="323232"/>
    <a:srgbClr val="000000"/>
    <a:srgbClr val="E6E6E6"/>
    <a:srgbClr val="D2D2D2"/>
    <a:srgbClr val="505050"/>
    <a:srgbClr val="525252"/>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64" autoAdjust="0"/>
    <p:restoredTop sz="92136" autoAdjust="0"/>
  </p:normalViewPr>
  <p:slideViewPr>
    <p:cSldViewPr>
      <p:cViewPr varScale="1">
        <p:scale>
          <a:sx n="86" d="100"/>
          <a:sy n="86" d="100"/>
        </p:scale>
        <p:origin x="30" y="41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2102"/>
    </p:cViewPr>
  </p:sorterViewPr>
  <p:notesViewPr>
    <p:cSldViewPr showGuides="1">
      <p:cViewPr varScale="1">
        <p:scale>
          <a:sx n="81" d="100"/>
          <a:sy n="81" d="100"/>
        </p:scale>
        <p:origin x="30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strRef>
              <c:f>Sheet1!$A$2:$A$5</c:f>
              <c:strCache>
                <c:ptCount val="3"/>
                <c:pt idx="0">
                  <c:v>Day 1/Day 1</c:v>
                </c:pt>
                <c:pt idx="1">
                  <c:v>Day 1/Day 2</c:v>
                </c:pt>
                <c:pt idx="2">
                  <c:v>Day 1/Day 3</c:v>
                </c:pt>
              </c:strCache>
            </c:strRef>
          </c:cat>
          <c:val>
            <c:numRef>
              <c:f>Sheet1!$B$2:$B$5</c:f>
              <c:numCache>
                <c:formatCode>General</c:formatCode>
                <c:ptCount val="3"/>
                <c:pt idx="0">
                  <c:v>1</c:v>
                </c:pt>
                <c:pt idx="1">
                  <c:v>0.56799999999999995</c:v>
                </c:pt>
                <c:pt idx="2">
                  <c:v>0.628</c:v>
                </c:pt>
              </c:numCache>
            </c:numRef>
          </c:val>
          <c:extLst>
            <c:ext xmlns:c16="http://schemas.microsoft.com/office/drawing/2014/chart" uri="{C3380CC4-5D6E-409C-BE32-E72D297353CC}">
              <c16:uniqueId val="{00000000-CE9A-4B7F-8082-9A7B6EC02BFD}"/>
            </c:ext>
          </c:extLst>
        </c:ser>
        <c:dLbls>
          <c:showLegendKey val="0"/>
          <c:showVal val="0"/>
          <c:showCatName val="0"/>
          <c:showSerName val="0"/>
          <c:showPercent val="0"/>
          <c:showBubbleSize val="0"/>
        </c:dLbls>
        <c:gapWidth val="182"/>
        <c:axId val="663242240"/>
        <c:axId val="663238304"/>
      </c:barChart>
      <c:catAx>
        <c:axId val="66324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663238304"/>
        <c:crosses val="autoZero"/>
        <c:auto val="1"/>
        <c:lblAlgn val="ctr"/>
        <c:lblOffset val="100"/>
        <c:noMultiLvlLbl val="0"/>
      </c:catAx>
      <c:valAx>
        <c:axId val="6632383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baseline="0" dirty="0">
                    <a:solidFill>
                      <a:srgbClr val="000000"/>
                    </a:solidFill>
                  </a:rPr>
                  <a:t>Fraction value retained</a:t>
                </a:r>
              </a:p>
            </c:rich>
          </c:tx>
          <c:layout>
            <c:manualLayout>
              <c:xMode val="edge"/>
              <c:yMode val="edge"/>
              <c:x val="1.1348284730378669E-2"/>
              <c:y val="1.7086526568336782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3242240"/>
        <c:crosses val="autoZero"/>
        <c:crossBetween val="between"/>
        <c:majorUnit val="0.2"/>
      </c:valAx>
      <c:spPr>
        <a:solidFill>
          <a:schemeClr val="accent5">
            <a:lumMod val="40000"/>
            <a:lumOff val="6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8/15/2018 11:01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8/15/2018 9:46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a:t>
            </a:r>
            <a:r>
              <a:rPr lang="en-US" baseline="0" dirty="0"/>
              <a:t> takes a different approach. By applying concepts from a range of fields, including statistics, probability theory, and so on, we can build an ML system that “learns” to recognize handwritten digits by being trained on thousands, or even millions, of examples.</a:t>
            </a:r>
          </a:p>
          <a:p>
            <a:endParaRPr lang="en-US" baseline="0" dirty="0"/>
          </a:p>
          <a:p>
            <a:r>
              <a:rPr lang="en-US" baseline="0" dirty="0"/>
              <a:t>So, in order to get an accurate digit classifier, all we need to do is acquire lots of training examples, with labels (this is called “labeled training data”), and then feed it into the ML system.</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2CAED71-17CA-4F99-B77B-2759E4AE2265}" type="datetime1">
              <a:rPr lang="en-US" smtClean="0"/>
              <a:t>8/15/2018</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124525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80499-E871-4976-9E7E-7FE181F2C495}" type="slidenum">
              <a:rPr lang="en-US" smtClean="0"/>
              <a:t>34</a:t>
            </a:fld>
            <a:endParaRPr lang="en-US"/>
          </a:p>
        </p:txBody>
      </p:sp>
    </p:spTree>
    <p:extLst>
      <p:ext uri="{BB962C8B-B14F-4D97-AF65-F5344CB8AC3E}">
        <p14:creationId xmlns:p14="http://schemas.microsoft.com/office/powerpoint/2010/main" val="228765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Wellness</a:t>
            </a:r>
          </a:p>
        </p:txBody>
      </p:sp>
      <p:sp>
        <p:nvSpPr>
          <p:cNvPr id="4" name="Slide Number Placeholder 3"/>
          <p:cNvSpPr>
            <a:spLocks noGrp="1"/>
          </p:cNvSpPr>
          <p:nvPr>
            <p:ph type="sldNum" sz="quarter" idx="10"/>
          </p:nvPr>
        </p:nvSpPr>
        <p:spPr/>
        <p:txBody>
          <a:bodyPr/>
          <a:lstStyle/>
          <a:p>
            <a:fld id="{FCA80499-E871-4976-9E7E-7FE181F2C495}" type="slidenum">
              <a:rPr lang="en-US" smtClean="0"/>
              <a:t>4</a:t>
            </a:fld>
            <a:endParaRPr lang="en-US"/>
          </a:p>
        </p:txBody>
      </p:sp>
    </p:spTree>
    <p:extLst>
      <p:ext uri="{BB962C8B-B14F-4D97-AF65-F5344CB8AC3E}">
        <p14:creationId xmlns:p14="http://schemas.microsoft.com/office/powerpoint/2010/main" val="88268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80499-E871-4976-9E7E-7FE181F2C495}" type="slidenum">
              <a:rPr lang="en-US" smtClean="0"/>
              <a:t>6</a:t>
            </a:fld>
            <a:endParaRPr lang="en-US"/>
          </a:p>
        </p:txBody>
      </p:sp>
    </p:spTree>
    <p:extLst>
      <p:ext uri="{BB962C8B-B14F-4D97-AF65-F5344CB8AC3E}">
        <p14:creationId xmlns:p14="http://schemas.microsoft.com/office/powerpoint/2010/main" val="105767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80499-E871-4976-9E7E-7FE181F2C495}" type="slidenum">
              <a:rPr lang="en-US" smtClean="0"/>
              <a:t>7</a:t>
            </a:fld>
            <a:endParaRPr lang="en-US"/>
          </a:p>
        </p:txBody>
      </p:sp>
    </p:spTree>
    <p:extLst>
      <p:ext uri="{BB962C8B-B14F-4D97-AF65-F5344CB8AC3E}">
        <p14:creationId xmlns:p14="http://schemas.microsoft.com/office/powerpoint/2010/main" val="61268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80499-E871-4976-9E7E-7FE181F2C495}" type="slidenum">
              <a:rPr lang="en-US" smtClean="0"/>
              <a:t>9</a:t>
            </a:fld>
            <a:endParaRPr lang="en-US"/>
          </a:p>
        </p:txBody>
      </p:sp>
    </p:spTree>
    <p:extLst>
      <p:ext uri="{BB962C8B-B14F-4D97-AF65-F5344CB8AC3E}">
        <p14:creationId xmlns:p14="http://schemas.microsoft.com/office/powerpoint/2010/main" val="246117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80499-E871-4976-9E7E-7FE181F2C495}" type="slidenum">
              <a:rPr lang="en-US" smtClean="0"/>
              <a:t>10</a:t>
            </a:fld>
            <a:endParaRPr lang="en-US"/>
          </a:p>
        </p:txBody>
      </p:sp>
    </p:spTree>
    <p:extLst>
      <p:ext uri="{BB962C8B-B14F-4D97-AF65-F5344CB8AC3E}">
        <p14:creationId xmlns:p14="http://schemas.microsoft.com/office/powerpoint/2010/main" val="417580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 after motivations</a:t>
            </a:r>
          </a:p>
        </p:txBody>
      </p:sp>
      <p:sp>
        <p:nvSpPr>
          <p:cNvPr id="4" name="Slide Number Placeholder 3"/>
          <p:cNvSpPr>
            <a:spLocks noGrp="1"/>
          </p:cNvSpPr>
          <p:nvPr>
            <p:ph type="sldNum" sz="quarter" idx="10"/>
          </p:nvPr>
        </p:nvSpPr>
        <p:spPr/>
        <p:txBody>
          <a:bodyPr/>
          <a:lstStyle/>
          <a:p>
            <a:fld id="{FCA80499-E871-4976-9E7E-7FE181F2C495}" type="slidenum">
              <a:rPr lang="en-US" smtClean="0"/>
              <a:t>11</a:t>
            </a:fld>
            <a:endParaRPr lang="en-US"/>
          </a:p>
        </p:txBody>
      </p:sp>
    </p:spTree>
    <p:extLst>
      <p:ext uri="{BB962C8B-B14F-4D97-AF65-F5344CB8AC3E}">
        <p14:creationId xmlns:p14="http://schemas.microsoft.com/office/powerpoint/2010/main" val="374982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80499-E871-4976-9E7E-7FE181F2C495}" type="slidenum">
              <a:rPr lang="en-US" smtClean="0"/>
              <a:t>15</a:t>
            </a:fld>
            <a:endParaRPr lang="en-US"/>
          </a:p>
        </p:txBody>
      </p:sp>
    </p:spTree>
    <p:extLst>
      <p:ext uri="{BB962C8B-B14F-4D97-AF65-F5344CB8AC3E}">
        <p14:creationId xmlns:p14="http://schemas.microsoft.com/office/powerpoint/2010/main" val="189693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reference slide for evaluation</a:t>
            </a:r>
          </a:p>
        </p:txBody>
      </p:sp>
      <p:sp>
        <p:nvSpPr>
          <p:cNvPr id="4" name="Slide Number Placeholder 3"/>
          <p:cNvSpPr>
            <a:spLocks noGrp="1"/>
          </p:cNvSpPr>
          <p:nvPr>
            <p:ph type="sldNum" sz="quarter" idx="10"/>
          </p:nvPr>
        </p:nvSpPr>
        <p:spPr/>
        <p:txBody>
          <a:bodyPr/>
          <a:lstStyle/>
          <a:p>
            <a:fld id="{FCA80499-E871-4976-9E7E-7FE181F2C495}" type="slidenum">
              <a:rPr lang="en-US" smtClean="0"/>
              <a:t>27</a:t>
            </a:fld>
            <a:endParaRPr lang="en-US"/>
          </a:p>
        </p:txBody>
      </p:sp>
    </p:spTree>
    <p:extLst>
      <p:ext uri="{BB962C8B-B14F-4D97-AF65-F5344CB8AC3E}">
        <p14:creationId xmlns:p14="http://schemas.microsoft.com/office/powerpoint/2010/main" val="254413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863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9793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27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7AD6-4C25-4332-93C4-335ED90C2621}"/>
              </a:ext>
            </a:extLst>
          </p:cNvPr>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p>
        </p:txBody>
      </p:sp>
      <p:sp>
        <p:nvSpPr>
          <p:cNvPr id="3" name="Subtitle 2">
            <a:extLst>
              <a:ext uri="{FF2B5EF4-FFF2-40B4-BE49-F238E27FC236}">
                <a16:creationId xmlns:a16="http://schemas.microsoft.com/office/drawing/2014/main" id="{FBCCF6EB-9510-439B-9F4D-7F0EC6FC8392}"/>
              </a:ext>
            </a:extLst>
          </p:cNvPr>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sp>
        <p:nvSpPr>
          <p:cNvPr id="4" name="Date Placeholder 3">
            <a:extLst>
              <a:ext uri="{FF2B5EF4-FFF2-40B4-BE49-F238E27FC236}">
                <a16:creationId xmlns:a16="http://schemas.microsoft.com/office/drawing/2014/main" id="{3CD283A2-1F14-44A4-A265-C820E07E5EBE}"/>
              </a:ext>
            </a:extLst>
          </p:cNvPr>
          <p:cNvSpPr>
            <a:spLocks noGrp="1"/>
          </p:cNvSpPr>
          <p:nvPr>
            <p:ph type="dt" sz="half" idx="10"/>
          </p:nvPr>
        </p:nvSpPr>
        <p:spPr/>
        <p:txBody>
          <a:bodyPr/>
          <a:lstStyle/>
          <a:p>
            <a:fld id="{7E8F865D-9F67-43A5-B1F1-58079A73C42A}" type="datetimeFigureOut">
              <a:rPr lang="en-US" smtClean="0"/>
              <a:t>8/15/2018</a:t>
            </a:fld>
            <a:endParaRPr lang="en-US"/>
          </a:p>
        </p:txBody>
      </p:sp>
      <p:sp>
        <p:nvSpPr>
          <p:cNvPr id="5" name="Footer Placeholder 4">
            <a:extLst>
              <a:ext uri="{FF2B5EF4-FFF2-40B4-BE49-F238E27FC236}">
                <a16:creationId xmlns:a16="http://schemas.microsoft.com/office/drawing/2014/main" id="{F5D578DD-3FAC-48BF-985E-31790D80D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CC882-CCB5-4282-88C6-879F9D4C460A}"/>
              </a:ext>
            </a:extLst>
          </p:cNvPr>
          <p:cNvSpPr>
            <a:spLocks noGrp="1"/>
          </p:cNvSpPr>
          <p:nvPr>
            <p:ph type="sldNum" sz="quarter" idx="12"/>
          </p:nvPr>
        </p:nvSpPr>
        <p:spPr/>
        <p:txBody>
          <a:bodyPr/>
          <a:lstStyle/>
          <a:p>
            <a:fld id="{189E043F-C156-4146-8487-E351AF0F0B49}" type="slidenum">
              <a:rPr lang="en-US" smtClean="0"/>
              <a:t>‹#›</a:t>
            </a:fld>
            <a:endParaRPr lang="en-US"/>
          </a:p>
        </p:txBody>
      </p:sp>
    </p:spTree>
    <p:extLst>
      <p:ext uri="{BB962C8B-B14F-4D97-AF65-F5344CB8AC3E}">
        <p14:creationId xmlns:p14="http://schemas.microsoft.com/office/powerpoint/2010/main" val="774161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240613"/>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9634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209393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7"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10" name="Rectangle 9"/>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4098647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702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215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19545306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6796501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10277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96245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0507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44062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454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7155633"/>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42001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58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376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4087612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4772468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A97A7FFE-BED1-40A3-9DB5-C2AF125B4922}"/>
              </a:ext>
            </a:extLst>
          </p:cNvPr>
          <p:cNvSpPr txBox="1"/>
          <p:nvPr userDrawn="1"/>
        </p:nvSpPr>
        <p:spPr>
          <a:xfrm>
            <a:off x="11817075" y="6621462"/>
            <a:ext cx="619400" cy="517065"/>
          </a:xfrm>
          <a:prstGeom prst="rect">
            <a:avLst/>
          </a:prstGeom>
          <a:noFill/>
        </p:spPr>
        <p:txBody>
          <a:bodyPr wrap="none" lIns="182880" tIns="146304" rIns="182880" bIns="146304" rtlCol="0">
            <a:spAutoFit/>
          </a:bodyPr>
          <a:lstStyle/>
          <a:p>
            <a:pPr>
              <a:lnSpc>
                <a:spcPct val="90000"/>
              </a:lnSpc>
              <a:spcAft>
                <a:spcPts val="600"/>
              </a:spcAft>
            </a:pPr>
            <a:fld id="{9A12DB5B-F087-4732-B1E5-A61E72BAA579}" type="slidenum">
              <a:rPr lang="en-US" sz="1600" smtClean="0">
                <a:gradFill>
                  <a:gsLst>
                    <a:gs pos="2917">
                      <a:schemeClr val="tx1"/>
                    </a:gs>
                    <a:gs pos="30000">
                      <a:schemeClr val="tx1"/>
                    </a:gs>
                  </a:gsLst>
                  <a:lin ang="5400000" scaled="0"/>
                </a:gradFill>
              </a:rPr>
              <a:t>‹#›</a:t>
            </a:fld>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5857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8863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0919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2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 id="2147484515" r:id="rId18"/>
    <p:sldLayoutId id="2147484516"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005544715"/>
      </p:ext>
    </p:extLst>
  </p:cSld>
  <p:clrMap bg1="dk1" tx1="lt1" bg2="dk2" tx2="lt2" accent1="accent1" accent2="accent2" accent3="accent3" accent4="accent4" accent5="accent5" accent6="accent6" hlink="hlink" folHlink="folHlink"/>
  <p:sldLayoutIdLst>
    <p:sldLayoutId id="2147484496" r:id="rId1"/>
    <p:sldLayoutId id="2147484498"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hyperlink" Target="http://hunch.net/~rwil/kdd2018.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gif"/><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1.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3.jp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jp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g"/><Relationship Id="rId9" Type="http://schemas.openxmlformats.org/officeDocument/2006/relationships/image" Target="../media/image4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hunch.net/~mltf" TargetMode="External"/><Relationship Id="rId2" Type="http://schemas.openxmlformats.org/officeDocument/2006/relationships/hyperlink" Target="http://hunch.net/~jl/interact.pdf" TargetMode="External"/><Relationship Id="rId1" Type="http://schemas.openxmlformats.org/officeDocument/2006/relationships/slideLayout" Target="../slideLayouts/slideLayout4.xml"/><Relationship Id="rId4" Type="http://schemas.openxmlformats.org/officeDocument/2006/relationships/hyperlink" Target="http://alekhagarwal.net/bandits_and_r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18D7-3B9C-4F16-8A86-337FB9565A6F}"/>
              </a:ext>
            </a:extLst>
          </p:cNvPr>
          <p:cNvSpPr>
            <a:spLocks noGrp="1"/>
          </p:cNvSpPr>
          <p:nvPr>
            <p:ph type="ctrTitle"/>
          </p:nvPr>
        </p:nvSpPr>
        <p:spPr>
          <a:xfrm>
            <a:off x="883" y="516992"/>
            <a:ext cx="12434711" cy="1141965"/>
          </a:xfrm>
        </p:spPr>
        <p:txBody>
          <a:bodyPr>
            <a:noAutofit/>
          </a:bodyPr>
          <a:lstStyle/>
          <a:p>
            <a:r>
              <a:rPr lang="en-US" sz="7343" dirty="0"/>
              <a:t>Real World Interactive Learning</a:t>
            </a:r>
          </a:p>
        </p:txBody>
      </p:sp>
      <p:pic>
        <p:nvPicPr>
          <p:cNvPr id="4" name="Picture 3">
            <a:extLst>
              <a:ext uri="{FF2B5EF4-FFF2-40B4-BE49-F238E27FC236}">
                <a16:creationId xmlns:a16="http://schemas.microsoft.com/office/drawing/2014/main" id="{1696DD19-DBD1-449F-B2FB-87B705D945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947" y="2288201"/>
            <a:ext cx="2670761" cy="2041549"/>
          </a:xfrm>
          <a:prstGeom prst="rect">
            <a:avLst/>
          </a:prstGeom>
        </p:spPr>
      </p:pic>
      <p:pic>
        <p:nvPicPr>
          <p:cNvPr id="7" name="Picture 6">
            <a:extLst>
              <a:ext uri="{FF2B5EF4-FFF2-40B4-BE49-F238E27FC236}">
                <a16:creationId xmlns:a16="http://schemas.microsoft.com/office/drawing/2014/main" id="{D86B13FA-076D-4C49-B4D6-258495C74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037" y="1906393"/>
            <a:ext cx="1615571" cy="2423357"/>
          </a:xfrm>
          <a:prstGeom prst="rect">
            <a:avLst/>
          </a:prstGeom>
        </p:spPr>
      </p:pic>
      <p:sp>
        <p:nvSpPr>
          <p:cNvPr id="8" name="TextBox 7">
            <a:extLst>
              <a:ext uri="{FF2B5EF4-FFF2-40B4-BE49-F238E27FC236}">
                <a16:creationId xmlns:a16="http://schemas.microsoft.com/office/drawing/2014/main" id="{87A24251-3DFE-4DE1-A44F-F33E36D2B01A}"/>
              </a:ext>
            </a:extLst>
          </p:cNvPr>
          <p:cNvSpPr txBox="1"/>
          <p:nvPr/>
        </p:nvSpPr>
        <p:spPr>
          <a:xfrm>
            <a:off x="2248488" y="4329750"/>
            <a:ext cx="3160225" cy="670512"/>
          </a:xfrm>
          <a:prstGeom prst="rect">
            <a:avLst/>
          </a:prstGeom>
          <a:noFill/>
        </p:spPr>
        <p:txBody>
          <a:bodyPr wrap="none" rtlCol="0">
            <a:spAutoFit/>
          </a:bodyPr>
          <a:lstStyle/>
          <a:p>
            <a:r>
              <a:rPr lang="en-US" sz="3672" dirty="0"/>
              <a:t>Alekh Agarwal</a:t>
            </a:r>
          </a:p>
        </p:txBody>
      </p:sp>
      <p:sp>
        <p:nvSpPr>
          <p:cNvPr id="9" name="TextBox 8">
            <a:extLst>
              <a:ext uri="{FF2B5EF4-FFF2-40B4-BE49-F238E27FC236}">
                <a16:creationId xmlns:a16="http://schemas.microsoft.com/office/drawing/2014/main" id="{706E381F-0ADD-43B1-BAC8-2C9CC7729757}"/>
              </a:ext>
            </a:extLst>
          </p:cNvPr>
          <p:cNvSpPr txBox="1"/>
          <p:nvPr/>
        </p:nvSpPr>
        <p:spPr>
          <a:xfrm>
            <a:off x="6523042" y="4326384"/>
            <a:ext cx="3139560" cy="670512"/>
          </a:xfrm>
          <a:prstGeom prst="rect">
            <a:avLst/>
          </a:prstGeom>
          <a:noFill/>
        </p:spPr>
        <p:txBody>
          <a:bodyPr wrap="none" rtlCol="0">
            <a:spAutoFit/>
          </a:bodyPr>
          <a:lstStyle/>
          <a:p>
            <a:r>
              <a:rPr lang="en-US" sz="3672" dirty="0"/>
              <a:t>John Langford</a:t>
            </a:r>
          </a:p>
        </p:txBody>
      </p:sp>
      <p:sp>
        <p:nvSpPr>
          <p:cNvPr id="10" name="TextBox 9">
            <a:extLst>
              <a:ext uri="{FF2B5EF4-FFF2-40B4-BE49-F238E27FC236}">
                <a16:creationId xmlns:a16="http://schemas.microsoft.com/office/drawing/2014/main" id="{B4A16817-B3EF-404B-872A-725D087DFFE7}"/>
              </a:ext>
            </a:extLst>
          </p:cNvPr>
          <p:cNvSpPr txBox="1"/>
          <p:nvPr/>
        </p:nvSpPr>
        <p:spPr>
          <a:xfrm>
            <a:off x="256759" y="5249862"/>
            <a:ext cx="11542199" cy="1275414"/>
          </a:xfrm>
          <a:prstGeom prst="rect">
            <a:avLst/>
          </a:prstGeom>
          <a:noFill/>
        </p:spPr>
        <p:txBody>
          <a:bodyPr wrap="none" rtlCol="0">
            <a:spAutoFit/>
          </a:bodyPr>
          <a:lstStyle/>
          <a:p>
            <a:pPr algn="ctr"/>
            <a:r>
              <a:rPr lang="en-US" sz="4488" dirty="0"/>
              <a:t>KDD Tutorial, August 19</a:t>
            </a:r>
          </a:p>
          <a:p>
            <a:pPr algn="ctr"/>
            <a:r>
              <a:rPr lang="en-US" sz="3200" dirty="0"/>
              <a:t>Slides and full references at </a:t>
            </a:r>
            <a:r>
              <a:rPr lang="en-US" sz="3200" dirty="0">
                <a:hlinkClick r:id="rId4"/>
              </a:rPr>
              <a:t>http://hunch.net/~rwil/kdd2018.html</a:t>
            </a:r>
            <a:r>
              <a:rPr lang="en-US" sz="3200" dirty="0"/>
              <a:t> </a:t>
            </a:r>
          </a:p>
        </p:txBody>
      </p:sp>
    </p:spTree>
    <p:extLst>
      <p:ext uri="{BB962C8B-B14F-4D97-AF65-F5344CB8AC3E}">
        <p14:creationId xmlns:p14="http://schemas.microsoft.com/office/powerpoint/2010/main" val="18214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157E-736A-49ED-B658-AE6E7DA7E8A4}"/>
              </a:ext>
            </a:extLst>
          </p:cNvPr>
          <p:cNvSpPr>
            <a:spLocks noGrp="1"/>
          </p:cNvSpPr>
          <p:nvPr>
            <p:ph type="title"/>
          </p:nvPr>
        </p:nvSpPr>
        <p:spPr>
          <a:xfrm>
            <a:off x="882" y="68262"/>
            <a:ext cx="10724938" cy="1351952"/>
          </a:xfrm>
        </p:spPr>
        <p:txBody>
          <a:bodyPr>
            <a:normAutofit/>
          </a:bodyPr>
          <a:lstStyle/>
          <a:p>
            <a:r>
              <a:rPr lang="en-US" sz="6731" dirty="0">
                <a:latin typeface="Segoe UI Light" panose="020B0502040204020203" pitchFamily="34" charset="0"/>
                <a:cs typeface="Segoe UI Light" panose="020B0502040204020203" pitchFamily="34" charset="0"/>
              </a:rPr>
              <a:t>Q: Why Interactive Learning?</a:t>
            </a:r>
          </a:p>
        </p:txBody>
      </p:sp>
      <p:pic>
        <p:nvPicPr>
          <p:cNvPr id="4" name="Picture 3">
            <a:extLst>
              <a:ext uri="{FF2B5EF4-FFF2-40B4-BE49-F238E27FC236}">
                <a16:creationId xmlns:a16="http://schemas.microsoft.com/office/drawing/2014/main" id="{DE3DFB32-BD34-411C-BF97-5571997C5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176" y="1138196"/>
            <a:ext cx="4585593" cy="2967148"/>
          </a:xfrm>
          <a:prstGeom prst="rect">
            <a:avLst/>
          </a:prstGeom>
        </p:spPr>
      </p:pic>
      <p:sp>
        <p:nvSpPr>
          <p:cNvPr id="5" name="Title 1">
            <a:extLst>
              <a:ext uri="{FF2B5EF4-FFF2-40B4-BE49-F238E27FC236}">
                <a16:creationId xmlns:a16="http://schemas.microsoft.com/office/drawing/2014/main" id="{96436B1B-08AF-4B44-9947-5DFFE4EA8FF0}"/>
              </a:ext>
            </a:extLst>
          </p:cNvPr>
          <p:cNvSpPr txBox="1">
            <a:spLocks/>
          </p:cNvSpPr>
          <p:nvPr/>
        </p:nvSpPr>
        <p:spPr>
          <a:xfrm>
            <a:off x="882" y="5327143"/>
            <a:ext cx="12434710" cy="1351952"/>
          </a:xfrm>
          <a:prstGeom prst="rect">
            <a:avLst/>
          </a:prstGeom>
        </p:spPr>
        <p:txBody>
          <a:bodyPr vert="horz" lIns="93260" tIns="46630" rIns="93260" bIns="4663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Nirmala UI Semilight" panose="020B0402040204020203" pitchFamily="34" charset="0"/>
                <a:cs typeface="Nirmala UI Semilight" panose="020B0402040204020203" pitchFamily="34" charset="0"/>
              </a:rPr>
              <a:t>AI: An economically viable digital agent that explores, learns, and acts</a:t>
            </a:r>
          </a:p>
        </p:txBody>
      </p:sp>
      <p:sp>
        <p:nvSpPr>
          <p:cNvPr id="6" name="Title 1">
            <a:extLst>
              <a:ext uri="{FF2B5EF4-FFF2-40B4-BE49-F238E27FC236}">
                <a16:creationId xmlns:a16="http://schemas.microsoft.com/office/drawing/2014/main" id="{1C5CF9CA-3783-40AD-BB95-6FA0C20B5A59}"/>
              </a:ext>
            </a:extLst>
          </p:cNvPr>
          <p:cNvSpPr txBox="1">
            <a:spLocks/>
          </p:cNvSpPr>
          <p:nvPr/>
        </p:nvSpPr>
        <p:spPr>
          <a:xfrm>
            <a:off x="883" y="3975191"/>
            <a:ext cx="12434710"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strike="sngStrike" dirty="0">
                <a:latin typeface="Segoe UI Semilight" panose="020B0402040204020203" pitchFamily="34" charset="0"/>
                <a:cs typeface="Segoe UI Semilight" panose="020B0402040204020203" pitchFamily="34" charset="0"/>
              </a:rPr>
              <a:t>AI: A function programmed with data</a:t>
            </a:r>
          </a:p>
        </p:txBody>
      </p:sp>
      <p:sp>
        <p:nvSpPr>
          <p:cNvPr id="10" name="Title 1">
            <a:extLst>
              <a:ext uri="{FF2B5EF4-FFF2-40B4-BE49-F238E27FC236}">
                <a16:creationId xmlns:a16="http://schemas.microsoft.com/office/drawing/2014/main" id="{6047C173-433F-439F-BDD8-5B97C153AF4D}"/>
              </a:ext>
            </a:extLst>
          </p:cNvPr>
          <p:cNvSpPr txBox="1">
            <a:spLocks/>
          </p:cNvSpPr>
          <p:nvPr/>
        </p:nvSpPr>
        <p:spPr>
          <a:xfrm>
            <a:off x="883" y="3973721"/>
            <a:ext cx="12434710"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Nirmala UI Semilight" panose="020B0402040204020203" pitchFamily="34" charset="0"/>
                <a:cs typeface="Nirmala UI Semilight" panose="020B0402040204020203" pitchFamily="34" charset="0"/>
              </a:rPr>
              <a:t>AI: A function programmed with data</a:t>
            </a:r>
          </a:p>
        </p:txBody>
      </p:sp>
    </p:spTree>
    <p:extLst>
      <p:ext uri="{BB962C8B-B14F-4D97-AF65-F5344CB8AC3E}">
        <p14:creationId xmlns:p14="http://schemas.microsoft.com/office/powerpoint/2010/main" val="352068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7488-AF22-4BCA-BEF9-F933A0CAB2FC}"/>
              </a:ext>
            </a:extLst>
          </p:cNvPr>
          <p:cNvSpPr>
            <a:spLocks noGrp="1"/>
          </p:cNvSpPr>
          <p:nvPr>
            <p:ph type="title"/>
          </p:nvPr>
        </p:nvSpPr>
        <p:spPr>
          <a:xfrm>
            <a:off x="882" y="68262"/>
            <a:ext cx="10724938" cy="1351952"/>
          </a:xfrm>
        </p:spPr>
        <p:txBody>
          <a:bodyPr>
            <a:normAutofit/>
          </a:bodyPr>
          <a:lstStyle/>
          <a:p>
            <a:r>
              <a:rPr lang="en-US" sz="6731" dirty="0">
                <a:latin typeface="Segoe UI Light" panose="020B0502040204020203" pitchFamily="34" charset="0"/>
                <a:cs typeface="Segoe UI Light" panose="020B0502040204020203" pitchFamily="34" charset="0"/>
              </a:rPr>
              <a:t>Flavors of Interactive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717FC7-4A9F-48E5-BA2B-536D918D2F37}"/>
                  </a:ext>
                </a:extLst>
              </p:cNvPr>
              <p:cNvSpPr>
                <a:spLocks noGrp="1"/>
              </p:cNvSpPr>
              <p:nvPr>
                <p:ph idx="1"/>
              </p:nvPr>
            </p:nvSpPr>
            <p:spPr>
              <a:xfrm>
                <a:off x="882" y="1135063"/>
                <a:ext cx="12434711" cy="5859462"/>
              </a:xfrm>
            </p:spPr>
            <p:txBody>
              <a:bodyPr>
                <a:normAutofit lnSpcReduction="10000"/>
              </a:bodyPr>
              <a:lstStyle/>
              <a:p>
                <a:pPr marL="0" indent="0">
                  <a:buNone/>
                </a:pPr>
                <a:r>
                  <a:rPr lang="en-US" sz="3672" dirty="0">
                    <a:solidFill>
                      <a:srgbClr val="FF0000"/>
                    </a:solidFill>
                    <a:latin typeface="+mn-lt"/>
                    <a:cs typeface="Segoe UI Light" panose="020B0502040204020203" pitchFamily="34" charset="0"/>
                  </a:rPr>
                  <a:t>Full Reinforcement Learning</a:t>
                </a:r>
                <a:r>
                  <a:rPr lang="en-US" sz="3672" dirty="0">
                    <a:latin typeface="+mn-lt"/>
                    <a:cs typeface="Segoe UI Light" panose="020B0502040204020203" pitchFamily="34" charset="0"/>
                  </a:rPr>
                  <a:t>: </a:t>
                </a:r>
              </a:p>
              <a:p>
                <a:pPr marL="0" indent="0">
                  <a:buNone/>
                </a:pPr>
                <a:r>
                  <a:rPr lang="en-US" sz="3672" dirty="0">
                    <a:latin typeface="+mn-lt"/>
                    <a:cs typeface="Segoe UI Light" panose="020B0502040204020203" pitchFamily="34" charset="0"/>
                  </a:rPr>
                  <a:t>Special </a:t>
                </a:r>
              </a:p>
              <a:p>
                <a:pPr marL="0" indent="0">
                  <a:buNone/>
                </a:pPr>
                <a:r>
                  <a:rPr lang="en-US" sz="3672" dirty="0">
                    <a:latin typeface="+mn-lt"/>
                    <a:cs typeface="Segoe UI Light" panose="020B0502040204020203" pitchFamily="34" charset="0"/>
                  </a:rPr>
                  <a:t>Domains </a:t>
                </a:r>
              </a:p>
              <a:p>
                <a:pPr marL="0" indent="0">
                  <a:buNone/>
                </a:pPr>
                <a:r>
                  <a:rPr lang="en-US" sz="3672" dirty="0">
                    <a:solidFill>
                      <a:srgbClr val="FF0000"/>
                    </a:solidFill>
                    <a:latin typeface="+mn-lt"/>
                    <a:cs typeface="Segoe UI Light" panose="020B0502040204020203" pitchFamily="34" charset="0"/>
                  </a:rPr>
                  <a:t>  </a:t>
                </a:r>
                <a:r>
                  <a:rPr lang="en-US" sz="3672" dirty="0">
                    <a:solidFill>
                      <a:schemeClr val="tx1"/>
                    </a:solidFill>
                    <a:latin typeface="+mn-lt"/>
                    <a:cs typeface="Segoe UI Light" panose="020B0502040204020203" pitchFamily="34" charset="0"/>
                  </a:rPr>
                  <a:t>+</a:t>
                </a:r>
                <a:r>
                  <a:rPr lang="en-US" sz="3672" dirty="0">
                    <a:solidFill>
                      <a:srgbClr val="00B050"/>
                    </a:solidFill>
                    <a:latin typeface="+mn-lt"/>
                    <a:cs typeface="Segoe UI Light" panose="020B0502040204020203" pitchFamily="34" charset="0"/>
                  </a:rPr>
                  <a:t>Right </a:t>
                </a:r>
                <a:r>
                  <a:rPr lang="en-US" sz="3672" dirty="0">
                    <a:solidFill>
                      <a:schemeClr val="tx1"/>
                    </a:solidFill>
                    <a:latin typeface="+mn-lt"/>
                    <a:cs typeface="Segoe UI Light" panose="020B0502040204020203" pitchFamily="34" charset="0"/>
                  </a:rPr>
                  <a:t>Signal,</a:t>
                </a:r>
                <a:r>
                  <a:rPr lang="en-US" sz="3672" dirty="0">
                    <a:solidFill>
                      <a:srgbClr val="FF0000"/>
                    </a:solidFill>
                    <a:latin typeface="+mn-lt"/>
                    <a:cs typeface="Segoe UI Light" panose="020B0502040204020203" pitchFamily="34" charset="0"/>
                  </a:rPr>
                  <a:t> </a:t>
                </a:r>
                <a:r>
                  <a:rPr lang="en-US" sz="3672" dirty="0">
                    <a:solidFill>
                      <a:schemeClr val="tx1"/>
                    </a:solidFill>
                    <a:latin typeface="+mn-lt"/>
                    <a:cs typeface="Segoe UI Light" panose="020B0502040204020203" pitchFamily="34" charset="0"/>
                  </a:rPr>
                  <a:t>-</a:t>
                </a:r>
                <a:r>
                  <a:rPr lang="en-US" sz="3672" dirty="0">
                    <a:solidFill>
                      <a:srgbClr val="FF0000"/>
                    </a:solidFill>
                    <a:latin typeface="+mn-lt"/>
                    <a:cs typeface="Segoe UI Light" panose="020B0502040204020203" pitchFamily="34" charset="0"/>
                  </a:rPr>
                  <a:t>Nonstationary Bad</a:t>
                </a:r>
                <a:r>
                  <a:rPr lang="en-US" sz="3672" dirty="0">
                    <a:solidFill>
                      <a:schemeClr val="tx1"/>
                    </a:solidFill>
                    <a:latin typeface="+mn-lt"/>
                    <a:cs typeface="Segoe UI Light" panose="020B0502040204020203" pitchFamily="34" charset="0"/>
                  </a:rPr>
                  <a:t>,</a:t>
                </a:r>
                <a:r>
                  <a:rPr lang="en-US" sz="3672" dirty="0">
                    <a:solidFill>
                      <a:srgbClr val="FF0000"/>
                    </a:solidFill>
                    <a:latin typeface="+mn-lt"/>
                    <a:cs typeface="Segoe UI Light" panose="020B0502040204020203" pitchFamily="34" charset="0"/>
                  </a:rPr>
                  <a:t> </a:t>
                </a:r>
                <a:r>
                  <a:rPr lang="en-US" sz="3672" dirty="0">
                    <a:solidFill>
                      <a:schemeClr val="tx1"/>
                    </a:solidFill>
                    <a:latin typeface="+mn-lt"/>
                    <a:cs typeface="Segoe UI Light" panose="020B0502040204020203" pitchFamily="34" charset="0"/>
                  </a:rPr>
                  <a:t>-</a:t>
                </a:r>
                <a:r>
                  <a:rPr lang="en-US" sz="3672" dirty="0">
                    <a:solidFill>
                      <a:srgbClr val="FF0000"/>
                    </a:solidFill>
                    <a:latin typeface="+mn-lt"/>
                    <a:cs typeface="Segoe UI Light" panose="020B0502040204020203" pitchFamily="34" charset="0"/>
                  </a:rPr>
                  <a:t>$$$ </a:t>
                </a:r>
                <a:r>
                  <a:rPr lang="en-US" sz="3672" dirty="0">
                    <a:solidFill>
                      <a:schemeClr val="tx1"/>
                    </a:solidFill>
                    <a:latin typeface="+mn-lt"/>
                    <a:cs typeface="Segoe UI Light" panose="020B0502040204020203" pitchFamily="34" charset="0"/>
                  </a:rPr>
                  <a:t>+</a:t>
                </a:r>
                <a:r>
                  <a:rPr lang="en-US" sz="3672" dirty="0">
                    <a:solidFill>
                      <a:srgbClr val="00B050"/>
                    </a:solidFill>
                    <a:latin typeface="+mn-lt"/>
                    <a:cs typeface="Segoe UI Light" panose="020B0502040204020203" pitchFamily="34" charset="0"/>
                  </a:rPr>
                  <a:t>AI</a:t>
                </a:r>
              </a:p>
              <a:p>
                <a:pPr marL="0" indent="0">
                  <a:buNone/>
                </a:pPr>
                <a:endParaRPr lang="en-US" sz="3672" dirty="0">
                  <a:solidFill>
                    <a:srgbClr val="FF0000"/>
                  </a:solidFill>
                  <a:latin typeface="+mn-lt"/>
                  <a:cs typeface="Segoe UI Light" panose="020B0502040204020203" pitchFamily="34" charset="0"/>
                </a:endParaRPr>
              </a:p>
              <a:p>
                <a:pPr marL="0" indent="0">
                  <a:buNone/>
                </a:pPr>
                <a:r>
                  <a:rPr lang="en-US" sz="3672" dirty="0">
                    <a:solidFill>
                      <a:srgbClr val="00B050"/>
                    </a:solidFill>
                    <a:latin typeface="+mn-lt"/>
                    <a:cs typeface="Segoe UI Light" panose="020B0502040204020203" pitchFamily="34" charset="0"/>
                  </a:rPr>
                  <a:t>Contextual Bandits</a:t>
                </a:r>
                <a:r>
                  <a:rPr lang="en-US" sz="3672" dirty="0">
                    <a:latin typeface="+mn-lt"/>
                    <a:cs typeface="Segoe UI Light" panose="020B0502040204020203" pitchFamily="34" charset="0"/>
                  </a:rPr>
                  <a:t>: Immediate Reward RL</a:t>
                </a:r>
              </a:p>
              <a:p>
                <a:pPr marL="0" indent="0">
                  <a:buNone/>
                </a:pPr>
                <a:r>
                  <a:rPr lang="en-US" sz="3672" dirty="0">
                    <a:solidFill>
                      <a:schemeClr val="tx1"/>
                    </a:solidFill>
                    <a:latin typeface="+mn-lt"/>
                    <a:cs typeface="Segoe UI Light" panose="020B0502040204020203" pitchFamily="34" charset="0"/>
                  </a:rPr>
                  <a:t>  </a:t>
                </a:r>
                <a14:m>
                  <m:oMath xmlns:m="http://schemas.openxmlformats.org/officeDocument/2006/math">
                    <m:r>
                      <a:rPr lang="en-US" sz="3672" b="0" i="1" smtClean="0">
                        <a:solidFill>
                          <a:schemeClr val="tx1"/>
                        </a:solidFill>
                        <a:latin typeface="Cambria Math" panose="02040503050406030204" pitchFamily="18" charset="0"/>
                        <a:cs typeface="Segoe UI Light" panose="020B0502040204020203" pitchFamily="34" charset="0"/>
                      </a:rPr>
                      <m:t>±</m:t>
                    </m:r>
                  </m:oMath>
                </a14:m>
                <a:r>
                  <a:rPr lang="en-US" sz="3672" dirty="0" err="1">
                    <a:solidFill>
                      <a:srgbClr val="00B050"/>
                    </a:solidFill>
                    <a:latin typeface="+mn-lt"/>
                    <a:cs typeface="Segoe UI Light" panose="020B0502040204020203" pitchFamily="34" charset="0"/>
                  </a:rPr>
                  <a:t>R</a:t>
                </a:r>
                <a:r>
                  <a:rPr lang="en-US" sz="3672" dirty="0" err="1">
                    <a:solidFill>
                      <a:srgbClr val="FF0000"/>
                    </a:solidFill>
                    <a:latin typeface="+mn-lt"/>
                    <a:cs typeface="Segoe UI Light" panose="020B0502040204020203" pitchFamily="34" charset="0"/>
                  </a:rPr>
                  <a:t>i</a:t>
                </a:r>
                <a:r>
                  <a:rPr lang="en-US" sz="3672" dirty="0" err="1">
                    <a:solidFill>
                      <a:srgbClr val="00B050"/>
                    </a:solidFill>
                    <a:latin typeface="+mn-lt"/>
                    <a:cs typeface="Segoe UI Light" panose="020B0502040204020203" pitchFamily="34" charset="0"/>
                  </a:rPr>
                  <a:t>g</a:t>
                </a:r>
                <a:r>
                  <a:rPr lang="en-US" sz="3672" dirty="0" err="1">
                    <a:solidFill>
                      <a:srgbClr val="FF0000"/>
                    </a:solidFill>
                    <a:latin typeface="+mn-lt"/>
                    <a:cs typeface="Segoe UI Light" panose="020B0502040204020203" pitchFamily="34" charset="0"/>
                  </a:rPr>
                  <a:t>h</a:t>
                </a:r>
                <a:r>
                  <a:rPr lang="en-US" sz="3672" dirty="0" err="1">
                    <a:solidFill>
                      <a:srgbClr val="00B050"/>
                    </a:solidFill>
                    <a:latin typeface="+mn-lt"/>
                    <a:cs typeface="Segoe UI Light" panose="020B0502040204020203" pitchFamily="34" charset="0"/>
                  </a:rPr>
                  <a:t>t</a:t>
                </a:r>
                <a:r>
                  <a:rPr lang="en-US" sz="3672" dirty="0" err="1">
                    <a:solidFill>
                      <a:srgbClr val="FF0000"/>
                    </a:solidFill>
                    <a:latin typeface="+mn-lt"/>
                    <a:cs typeface="Segoe UI Light" panose="020B0502040204020203" pitchFamily="34" charset="0"/>
                  </a:rPr>
                  <a:t>i</a:t>
                </a:r>
                <a:r>
                  <a:rPr lang="en-US" sz="3672" dirty="0" err="1">
                    <a:solidFill>
                      <a:srgbClr val="00B050"/>
                    </a:solidFill>
                    <a:latin typeface="+mn-lt"/>
                    <a:cs typeface="Segoe UI Light" panose="020B0502040204020203" pitchFamily="34" charset="0"/>
                  </a:rPr>
                  <a:t>s</a:t>
                </a:r>
                <a:r>
                  <a:rPr lang="en-US" sz="3672" dirty="0" err="1">
                    <a:solidFill>
                      <a:srgbClr val="FF0000"/>
                    </a:solidFill>
                    <a:latin typeface="+mn-lt"/>
                    <a:cs typeface="Segoe UI Light" panose="020B0502040204020203" pitchFamily="34" charset="0"/>
                  </a:rPr>
                  <a:t>h</a:t>
                </a:r>
                <a:r>
                  <a:rPr lang="en-US" sz="3672" dirty="0">
                    <a:solidFill>
                      <a:srgbClr val="00B050"/>
                    </a:solidFill>
                    <a:latin typeface="+mn-lt"/>
                    <a:cs typeface="Segoe UI Light" panose="020B0502040204020203" pitchFamily="34" charset="0"/>
                  </a:rPr>
                  <a:t> </a:t>
                </a:r>
                <a:r>
                  <a:rPr lang="en-US" sz="3672" dirty="0">
                    <a:solidFill>
                      <a:schemeClr val="tx1"/>
                    </a:solidFill>
                    <a:latin typeface="+mn-lt"/>
                    <a:cs typeface="Segoe UI Light" panose="020B0502040204020203" pitchFamily="34" charset="0"/>
                  </a:rPr>
                  <a:t>Signal</a:t>
                </a:r>
                <a:r>
                  <a:rPr lang="en-US" sz="3672" dirty="0">
                    <a:latin typeface="+mn-lt"/>
                    <a:cs typeface="Segoe UI Light" panose="020B0502040204020203" pitchFamily="34" charset="0"/>
                  </a:rPr>
                  <a:t>, +</a:t>
                </a:r>
                <a:r>
                  <a:rPr lang="en-US" sz="3672" dirty="0">
                    <a:solidFill>
                      <a:srgbClr val="00B050"/>
                    </a:solidFill>
                    <a:latin typeface="+mn-lt"/>
                    <a:cs typeface="Segoe UI Light" panose="020B0502040204020203" pitchFamily="34" charset="0"/>
                  </a:rPr>
                  <a:t>Nonstationary ok</a:t>
                </a:r>
                <a:r>
                  <a:rPr lang="en-US" sz="3672" dirty="0">
                    <a:latin typeface="+mn-lt"/>
                    <a:cs typeface="Segoe UI Light" panose="020B0502040204020203" pitchFamily="34" charset="0"/>
                  </a:rPr>
                  <a:t>, +</a:t>
                </a:r>
                <a:r>
                  <a:rPr lang="en-US" sz="3672" dirty="0">
                    <a:solidFill>
                      <a:srgbClr val="00B050"/>
                    </a:solidFill>
                    <a:latin typeface="+mn-lt"/>
                    <a:cs typeface="Segoe UI Light" panose="020B0502040204020203" pitchFamily="34" charset="0"/>
                  </a:rPr>
                  <a:t>$$$</a:t>
                </a:r>
                <a:r>
                  <a:rPr lang="en-US" sz="3672" dirty="0">
                    <a:latin typeface="+mn-lt"/>
                    <a:cs typeface="Segoe UI Light" panose="020B0502040204020203" pitchFamily="34" charset="0"/>
                  </a:rPr>
                  <a:t>, +</a:t>
                </a:r>
                <a:r>
                  <a:rPr lang="en-US" sz="3672" dirty="0">
                    <a:solidFill>
                      <a:srgbClr val="00B050"/>
                    </a:solidFill>
                    <a:latin typeface="+mn-lt"/>
                    <a:cs typeface="Segoe UI Light" panose="020B0502040204020203" pitchFamily="34" charset="0"/>
                  </a:rPr>
                  <a:t>AI</a:t>
                </a:r>
                <a:endParaRPr lang="en-US" sz="3672" dirty="0">
                  <a:solidFill>
                    <a:srgbClr val="FF0000"/>
                  </a:solidFill>
                  <a:latin typeface="+mn-lt"/>
                  <a:cs typeface="Segoe UI Light" panose="020B0502040204020203" pitchFamily="34" charset="0"/>
                </a:endParaRPr>
              </a:p>
              <a:p>
                <a:pPr marL="0" indent="0">
                  <a:buNone/>
                </a:pPr>
                <a:endParaRPr lang="en-US" sz="3672" dirty="0">
                  <a:solidFill>
                    <a:srgbClr val="FFC000"/>
                  </a:solidFill>
                  <a:latin typeface="+mn-lt"/>
                  <a:cs typeface="Segoe UI Light" panose="020B0502040204020203" pitchFamily="34" charset="0"/>
                </a:endParaRPr>
              </a:p>
              <a:p>
                <a:pPr marL="0" indent="0">
                  <a:buNone/>
                </a:pPr>
                <a:r>
                  <a:rPr lang="en-US" sz="3672" dirty="0">
                    <a:solidFill>
                      <a:srgbClr val="FFC000"/>
                    </a:solidFill>
                    <a:latin typeface="+mn-lt"/>
                    <a:cs typeface="Segoe UI Light" panose="020B0502040204020203" pitchFamily="34" charset="0"/>
                  </a:rPr>
                  <a:t>Active Learning</a:t>
                </a:r>
                <a:r>
                  <a:rPr lang="en-US" sz="3672" dirty="0">
                    <a:latin typeface="+mn-lt"/>
                    <a:cs typeface="Segoe UI Light" panose="020B0502040204020203" pitchFamily="34" charset="0"/>
                  </a:rPr>
                  <a:t>: Choose examples to label. </a:t>
                </a:r>
              </a:p>
              <a:p>
                <a:pPr marL="0" indent="0">
                  <a:buNone/>
                </a:pPr>
                <a:r>
                  <a:rPr lang="en-US" sz="3672" dirty="0">
                    <a:solidFill>
                      <a:schemeClr val="tx1"/>
                    </a:solidFill>
                    <a:latin typeface="+mn-lt"/>
                    <a:cs typeface="Segoe UI Light" panose="020B0502040204020203" pitchFamily="34" charset="0"/>
                  </a:rPr>
                  <a:t>  -</a:t>
                </a:r>
                <a:r>
                  <a:rPr lang="en-US" sz="3672" dirty="0">
                    <a:solidFill>
                      <a:srgbClr val="FF0000"/>
                    </a:solidFill>
                    <a:latin typeface="+mn-lt"/>
                    <a:cs typeface="Segoe UI Light" panose="020B0502040204020203" pitchFamily="34" charset="0"/>
                  </a:rPr>
                  <a:t>Wrong </a:t>
                </a:r>
                <a:r>
                  <a:rPr lang="en-US" sz="3672" dirty="0">
                    <a:solidFill>
                      <a:schemeClr val="tx1"/>
                    </a:solidFill>
                    <a:latin typeface="+mn-lt"/>
                    <a:cs typeface="Segoe UI Light" panose="020B0502040204020203" pitchFamily="34" charset="0"/>
                  </a:rPr>
                  <a:t>Signal</a:t>
                </a:r>
                <a:r>
                  <a:rPr lang="en-US" sz="3672" dirty="0">
                    <a:latin typeface="+mn-lt"/>
                    <a:cs typeface="Segoe UI Light" panose="020B0502040204020203" pitchFamily="34" charset="0"/>
                  </a:rPr>
                  <a:t>, -</a:t>
                </a:r>
                <a:r>
                  <a:rPr lang="en-US" sz="3672" dirty="0">
                    <a:solidFill>
                      <a:srgbClr val="FF0000"/>
                    </a:solidFill>
                    <a:latin typeface="+mn-lt"/>
                    <a:cs typeface="Segoe UI Light" panose="020B0502040204020203" pitchFamily="34" charset="0"/>
                  </a:rPr>
                  <a:t>Nonstationary bad</a:t>
                </a:r>
                <a:r>
                  <a:rPr lang="en-US" sz="3672" dirty="0">
                    <a:latin typeface="+mn-lt"/>
                    <a:cs typeface="Segoe UI Light" panose="020B0502040204020203" pitchFamily="34" charset="0"/>
                  </a:rPr>
                  <a:t>, +</a:t>
                </a:r>
                <a:r>
                  <a:rPr lang="en-US" sz="3672" dirty="0">
                    <a:solidFill>
                      <a:srgbClr val="00B050"/>
                    </a:solidFill>
                    <a:latin typeface="+mn-lt"/>
                    <a:cs typeface="Segoe UI Light" panose="020B0502040204020203" pitchFamily="34" charset="0"/>
                  </a:rPr>
                  <a:t>$$$</a:t>
                </a:r>
                <a:r>
                  <a:rPr lang="en-US" sz="3672" dirty="0">
                    <a:latin typeface="+mn-lt"/>
                    <a:cs typeface="Segoe UI Light" panose="020B0502040204020203" pitchFamily="34" charset="0"/>
                  </a:rPr>
                  <a:t>, -</a:t>
                </a:r>
                <a:r>
                  <a:rPr lang="en-US" sz="3672" dirty="0">
                    <a:solidFill>
                      <a:srgbClr val="FF0000"/>
                    </a:solidFill>
                    <a:latin typeface="+mn-lt"/>
                    <a:cs typeface="Segoe UI Light" panose="020B0502040204020203" pitchFamily="34" charset="0"/>
                  </a:rPr>
                  <a:t>”not AI”</a:t>
                </a:r>
                <a:endParaRPr lang="en-US" sz="3672" dirty="0">
                  <a:latin typeface="+mn-lt"/>
                  <a:cs typeface="Segoe UI Light" panose="020B0502040204020203" pitchFamily="34" charset="0"/>
                </a:endParaRPr>
              </a:p>
            </p:txBody>
          </p:sp>
        </mc:Choice>
        <mc:Fallback xmlns="">
          <p:sp>
            <p:nvSpPr>
              <p:cNvPr id="3" name="Content Placeholder 2">
                <a:extLst>
                  <a:ext uri="{FF2B5EF4-FFF2-40B4-BE49-F238E27FC236}">
                    <a16:creationId xmlns:a16="http://schemas.microsoft.com/office/drawing/2014/main" id="{70717FC7-4A9F-48E5-BA2B-536D918D2F37}"/>
                  </a:ext>
                </a:extLst>
              </p:cNvPr>
              <p:cNvSpPr>
                <a:spLocks noGrp="1" noRot="1" noChangeAspect="1" noMove="1" noResize="1" noEditPoints="1" noAdjustHandles="1" noChangeArrowheads="1" noChangeShapeType="1" noTextEdit="1"/>
              </p:cNvSpPr>
              <p:nvPr>
                <p:ph idx="1"/>
              </p:nvPr>
            </p:nvSpPr>
            <p:spPr>
              <a:xfrm>
                <a:off x="882" y="1135063"/>
                <a:ext cx="12434711" cy="5859462"/>
              </a:xfrm>
              <a:blipFill>
                <a:blip r:embed="rId3"/>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D18E271-456F-46A6-8F27-7DCC3AE99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3075" y="1726662"/>
            <a:ext cx="1361509" cy="1021132"/>
          </a:xfrm>
          <a:prstGeom prst="rect">
            <a:avLst/>
          </a:prstGeom>
        </p:spPr>
      </p:pic>
      <p:pic>
        <p:nvPicPr>
          <p:cNvPr id="7" name="Picture 6">
            <a:extLst>
              <a:ext uri="{FF2B5EF4-FFF2-40B4-BE49-F238E27FC236}">
                <a16:creationId xmlns:a16="http://schemas.microsoft.com/office/drawing/2014/main" id="{E886D6DB-6D42-4F7F-AA5E-F4D50E1129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2837" y="1726662"/>
            <a:ext cx="1328224" cy="996168"/>
          </a:xfrm>
          <a:prstGeom prst="rect">
            <a:avLst/>
          </a:prstGeom>
        </p:spPr>
      </p:pic>
      <p:pic>
        <p:nvPicPr>
          <p:cNvPr id="9" name="Picture 8">
            <a:extLst>
              <a:ext uri="{FF2B5EF4-FFF2-40B4-BE49-F238E27FC236}">
                <a16:creationId xmlns:a16="http://schemas.microsoft.com/office/drawing/2014/main" id="{5CC3D63C-377B-4618-AAD3-8FAA3C5BCC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2637" y="1726662"/>
            <a:ext cx="1469139" cy="975205"/>
          </a:xfrm>
          <a:prstGeom prst="rect">
            <a:avLst/>
          </a:prstGeom>
        </p:spPr>
      </p:pic>
    </p:spTree>
    <p:extLst>
      <p:ext uri="{BB962C8B-B14F-4D97-AF65-F5344CB8AC3E}">
        <p14:creationId xmlns:p14="http://schemas.microsoft.com/office/powerpoint/2010/main" val="264570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4F27-20CF-4EA6-A074-C2C8392122B1}"/>
              </a:ext>
            </a:extLst>
          </p:cNvPr>
          <p:cNvSpPr>
            <a:spLocks noGrp="1"/>
          </p:cNvSpPr>
          <p:nvPr>
            <p:ph type="title"/>
          </p:nvPr>
        </p:nvSpPr>
        <p:spPr/>
        <p:txBody>
          <a:bodyPr/>
          <a:lstStyle/>
          <a:p>
            <a:r>
              <a:rPr lang="en-US" dirty="0"/>
              <a:t>What is RL?</a:t>
            </a:r>
          </a:p>
        </p:txBody>
      </p:sp>
      <p:sp>
        <p:nvSpPr>
          <p:cNvPr id="3" name="Text Placeholder 2">
            <a:extLst>
              <a:ext uri="{FF2B5EF4-FFF2-40B4-BE49-F238E27FC236}">
                <a16:creationId xmlns:a16="http://schemas.microsoft.com/office/drawing/2014/main" id="{FD61610F-4DDA-417C-8177-D1272B4E0B3B}"/>
              </a:ext>
            </a:extLst>
          </p:cNvPr>
          <p:cNvSpPr>
            <a:spLocks noGrp="1"/>
          </p:cNvSpPr>
          <p:nvPr>
            <p:ph type="body" sz="quarter" idx="10"/>
          </p:nvPr>
        </p:nvSpPr>
        <p:spPr>
          <a:xfrm>
            <a:off x="0" y="985837"/>
            <a:ext cx="12435698" cy="6167842"/>
          </a:xfrm>
        </p:spPr>
        <p:txBody>
          <a:bodyPr/>
          <a:lstStyle/>
          <a:p>
            <a:pPr marL="0" indent="0">
              <a:buNone/>
            </a:pPr>
            <a:endParaRPr lang="en-US" dirty="0"/>
          </a:p>
          <a:p>
            <a:pPr marL="0" indent="0">
              <a:buNone/>
            </a:pPr>
            <a:endParaRPr lang="en-US" dirty="0"/>
          </a:p>
          <a:p>
            <a:pPr marL="0" indent="0">
              <a:buNone/>
            </a:pPr>
            <a:r>
              <a:rPr lang="en-US" dirty="0"/>
              <a:t>Repeatedly</a:t>
            </a:r>
          </a:p>
          <a:p>
            <a:pPr marL="0" indent="0">
              <a:buNone/>
            </a:pPr>
            <a:endParaRPr lang="en-US" dirty="0"/>
          </a:p>
          <a:p>
            <a:pPr marL="742950" indent="-742950">
              <a:buFont typeface="+mj-lt"/>
              <a:buAutoNum type="arabicPeriod"/>
            </a:pPr>
            <a:r>
              <a:rPr lang="en-US" dirty="0"/>
              <a:t>Observe </a:t>
            </a:r>
            <a:r>
              <a:rPr lang="en-US" dirty="0">
                <a:solidFill>
                  <a:srgbClr val="FF0000"/>
                </a:solidFill>
              </a:rPr>
              <a:t>user profile</a:t>
            </a:r>
          </a:p>
          <a:p>
            <a:pPr marL="742950" indent="-742950">
              <a:buFont typeface="+mj-lt"/>
              <a:buAutoNum type="arabicPeriod"/>
            </a:pPr>
            <a:r>
              <a:rPr lang="en-US" dirty="0"/>
              <a:t>Recommend </a:t>
            </a:r>
            <a:r>
              <a:rPr lang="en-US" dirty="0">
                <a:solidFill>
                  <a:srgbClr val="FF0000"/>
                </a:solidFill>
              </a:rPr>
              <a:t>news story</a:t>
            </a:r>
          </a:p>
          <a:p>
            <a:pPr marL="742950" indent="-742950">
              <a:buFont typeface="+mj-lt"/>
              <a:buAutoNum type="arabicPeriod"/>
            </a:pPr>
            <a:r>
              <a:rPr lang="en-US" dirty="0"/>
              <a:t>Observe </a:t>
            </a:r>
            <a:r>
              <a:rPr lang="en-US" dirty="0">
                <a:solidFill>
                  <a:srgbClr val="FF0000"/>
                </a:solidFill>
              </a:rPr>
              <a:t>user’s response</a:t>
            </a:r>
          </a:p>
          <a:p>
            <a:pPr marL="742950" indent="-742950">
              <a:buFont typeface="+mj-lt"/>
              <a:buAutoNum type="arabicPeriod"/>
            </a:pPr>
            <a:endParaRPr lang="en-US" dirty="0"/>
          </a:p>
          <a:p>
            <a:pPr marL="0" indent="0">
              <a:buNone/>
            </a:pPr>
            <a:r>
              <a:rPr lang="en-US" b="1" dirty="0">
                <a:solidFill>
                  <a:schemeClr val="tx1"/>
                </a:solidFill>
              </a:rPr>
              <a:t>Goal:</a:t>
            </a:r>
            <a:r>
              <a:rPr lang="en-US" dirty="0"/>
              <a:t> Maximize a user engagement metric</a:t>
            </a:r>
          </a:p>
          <a:p>
            <a:pPr marL="0" indent="0">
              <a:buNone/>
            </a:pPr>
            <a:r>
              <a:rPr lang="en-US" sz="3200" dirty="0"/>
              <a:t>		e.g.: clicks, dwell time, number of visits</a:t>
            </a:r>
          </a:p>
        </p:txBody>
      </p:sp>
      <p:pic>
        <p:nvPicPr>
          <p:cNvPr id="5" name="Picture 4">
            <a:extLst>
              <a:ext uri="{FF2B5EF4-FFF2-40B4-BE49-F238E27FC236}">
                <a16:creationId xmlns:a16="http://schemas.microsoft.com/office/drawing/2014/main" id="{EF8304A6-1F54-4432-879F-EFC6998D4CFC}"/>
              </a:ext>
            </a:extLst>
          </p:cNvPr>
          <p:cNvPicPr>
            <a:picLocks noChangeAspect="1"/>
          </p:cNvPicPr>
          <p:nvPr/>
        </p:nvPicPr>
        <p:blipFill>
          <a:blip r:embed="rId2"/>
          <a:stretch>
            <a:fillRect/>
          </a:stretch>
        </p:blipFill>
        <p:spPr>
          <a:xfrm>
            <a:off x="6599237" y="220662"/>
            <a:ext cx="5271404" cy="2892514"/>
          </a:xfrm>
          <a:prstGeom prst="rect">
            <a:avLst/>
          </a:prstGeom>
        </p:spPr>
      </p:pic>
      <p:sp>
        <p:nvSpPr>
          <p:cNvPr id="6" name="Speech Bubble: Rectangle 5">
            <a:extLst>
              <a:ext uri="{FF2B5EF4-FFF2-40B4-BE49-F238E27FC236}">
                <a16:creationId xmlns:a16="http://schemas.microsoft.com/office/drawing/2014/main" id="{C7E934E8-8965-419F-8DE9-D9FCE095396C}"/>
              </a:ext>
            </a:extLst>
          </p:cNvPr>
          <p:cNvSpPr/>
          <p:nvPr/>
        </p:nvSpPr>
        <p:spPr bwMode="auto">
          <a:xfrm>
            <a:off x="7589837" y="4309745"/>
            <a:ext cx="2514601" cy="502919"/>
          </a:xfrm>
          <a:prstGeom prst="wedgeRectCallout">
            <a:avLst>
              <a:gd name="adj1" fmla="val -134457"/>
              <a:gd name="adj2" fmla="val -2335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Action/decision</a:t>
            </a:r>
          </a:p>
        </p:txBody>
      </p:sp>
      <p:sp>
        <p:nvSpPr>
          <p:cNvPr id="8" name="Speech Bubble: Rectangle 7">
            <a:extLst>
              <a:ext uri="{FF2B5EF4-FFF2-40B4-BE49-F238E27FC236}">
                <a16:creationId xmlns:a16="http://schemas.microsoft.com/office/drawing/2014/main" id="{6EF57392-4A30-43DA-8474-74234531124D}"/>
              </a:ext>
            </a:extLst>
          </p:cNvPr>
          <p:cNvSpPr/>
          <p:nvPr/>
        </p:nvSpPr>
        <p:spPr bwMode="auto">
          <a:xfrm>
            <a:off x="6827836" y="3566839"/>
            <a:ext cx="2514601" cy="502919"/>
          </a:xfrm>
          <a:prstGeom prst="wedgeRectCallout">
            <a:avLst>
              <a:gd name="adj1" fmla="val -133043"/>
              <a:gd name="adj2" fmla="val -820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Context/state</a:t>
            </a:r>
          </a:p>
        </p:txBody>
      </p:sp>
      <p:sp>
        <p:nvSpPr>
          <p:cNvPr id="10" name="Speech Bubble: Rectangle 9">
            <a:extLst>
              <a:ext uri="{FF2B5EF4-FFF2-40B4-BE49-F238E27FC236}">
                <a16:creationId xmlns:a16="http://schemas.microsoft.com/office/drawing/2014/main" id="{639B7E90-7DB6-40B6-869B-3A85D7B28E99}"/>
              </a:ext>
            </a:extLst>
          </p:cNvPr>
          <p:cNvSpPr/>
          <p:nvPr/>
        </p:nvSpPr>
        <p:spPr bwMode="auto">
          <a:xfrm>
            <a:off x="7742237" y="4986605"/>
            <a:ext cx="2514601" cy="502919"/>
          </a:xfrm>
          <a:prstGeom prst="wedgeRectCallout">
            <a:avLst>
              <a:gd name="adj1" fmla="val -136679"/>
              <a:gd name="adj2" fmla="val -516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Reward</a:t>
            </a:r>
          </a:p>
        </p:txBody>
      </p:sp>
      <p:sp>
        <p:nvSpPr>
          <p:cNvPr id="11" name="Speech Bubble: Rectangle 10">
            <a:extLst>
              <a:ext uri="{FF2B5EF4-FFF2-40B4-BE49-F238E27FC236}">
                <a16:creationId xmlns:a16="http://schemas.microsoft.com/office/drawing/2014/main" id="{63D52D74-B73B-45EA-BE7C-E7A46A246952}"/>
              </a:ext>
            </a:extLst>
          </p:cNvPr>
          <p:cNvSpPr/>
          <p:nvPr/>
        </p:nvSpPr>
        <p:spPr bwMode="auto">
          <a:xfrm>
            <a:off x="9494837" y="6394083"/>
            <a:ext cx="2743200" cy="502919"/>
          </a:xfrm>
          <a:prstGeom prst="wedgeRectCallout">
            <a:avLst>
              <a:gd name="adj1" fmla="val -85383"/>
              <a:gd name="adj2" fmla="val 1401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Long-term reward</a:t>
            </a:r>
          </a:p>
        </p:txBody>
      </p:sp>
    </p:spTree>
    <p:extLst>
      <p:ext uri="{BB962C8B-B14F-4D97-AF65-F5344CB8AC3E}">
        <p14:creationId xmlns:p14="http://schemas.microsoft.com/office/powerpoint/2010/main" val="21657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4F27-20CF-4EA6-A074-C2C8392122B1}"/>
              </a:ext>
            </a:extLst>
          </p:cNvPr>
          <p:cNvSpPr>
            <a:spLocks noGrp="1"/>
          </p:cNvSpPr>
          <p:nvPr>
            <p:ph type="title"/>
          </p:nvPr>
        </p:nvSpPr>
        <p:spPr/>
        <p:txBody>
          <a:bodyPr/>
          <a:lstStyle/>
          <a:p>
            <a:r>
              <a:rPr lang="en-US" dirty="0"/>
              <a:t>Contextual bandits (CBs)</a:t>
            </a:r>
          </a:p>
        </p:txBody>
      </p:sp>
      <p:sp>
        <p:nvSpPr>
          <p:cNvPr id="3" name="Text Placeholder 2">
            <a:extLst>
              <a:ext uri="{FF2B5EF4-FFF2-40B4-BE49-F238E27FC236}">
                <a16:creationId xmlns:a16="http://schemas.microsoft.com/office/drawing/2014/main" id="{FD61610F-4DDA-417C-8177-D1272B4E0B3B}"/>
              </a:ext>
            </a:extLst>
          </p:cNvPr>
          <p:cNvSpPr>
            <a:spLocks noGrp="1"/>
          </p:cNvSpPr>
          <p:nvPr>
            <p:ph type="body" sz="quarter" idx="10"/>
          </p:nvPr>
        </p:nvSpPr>
        <p:spPr>
          <a:xfrm>
            <a:off x="0" y="985837"/>
            <a:ext cx="12435698" cy="6167842"/>
          </a:xfrm>
        </p:spPr>
        <p:txBody>
          <a:bodyPr/>
          <a:lstStyle/>
          <a:p>
            <a:pPr marL="0" indent="0">
              <a:buNone/>
            </a:pPr>
            <a:endParaRPr lang="en-US" dirty="0"/>
          </a:p>
          <a:p>
            <a:pPr marL="0" indent="0">
              <a:buNone/>
            </a:pPr>
            <a:endParaRPr lang="en-US" dirty="0"/>
          </a:p>
          <a:p>
            <a:pPr marL="0" indent="0">
              <a:buNone/>
            </a:pPr>
            <a:r>
              <a:rPr lang="en-US" dirty="0"/>
              <a:t>Repeatedly</a:t>
            </a:r>
          </a:p>
          <a:p>
            <a:pPr marL="0" indent="0">
              <a:buNone/>
            </a:pPr>
            <a:endParaRPr lang="en-US" dirty="0"/>
          </a:p>
          <a:p>
            <a:pPr marL="742950" indent="-742950">
              <a:buFont typeface="+mj-lt"/>
              <a:buAutoNum type="arabicPeriod"/>
            </a:pPr>
            <a:r>
              <a:rPr lang="en-US" dirty="0"/>
              <a:t>Observe </a:t>
            </a:r>
            <a:r>
              <a:rPr lang="en-US" dirty="0">
                <a:solidFill>
                  <a:srgbClr val="FF0000"/>
                </a:solidFill>
              </a:rPr>
              <a:t>user profile</a:t>
            </a:r>
          </a:p>
          <a:p>
            <a:pPr marL="742950" indent="-742950">
              <a:buFont typeface="+mj-lt"/>
              <a:buAutoNum type="arabicPeriod"/>
            </a:pPr>
            <a:r>
              <a:rPr lang="en-US" dirty="0"/>
              <a:t>Recommend </a:t>
            </a:r>
            <a:r>
              <a:rPr lang="en-US" dirty="0">
                <a:solidFill>
                  <a:srgbClr val="FF0000"/>
                </a:solidFill>
              </a:rPr>
              <a:t>news story</a:t>
            </a:r>
          </a:p>
          <a:p>
            <a:pPr marL="742950" indent="-742950">
              <a:buFont typeface="+mj-lt"/>
              <a:buAutoNum type="arabicPeriod"/>
            </a:pPr>
            <a:r>
              <a:rPr lang="en-US" dirty="0"/>
              <a:t>Observe </a:t>
            </a:r>
            <a:r>
              <a:rPr lang="en-US" dirty="0">
                <a:solidFill>
                  <a:srgbClr val="FF0000"/>
                </a:solidFill>
              </a:rPr>
              <a:t>user’s response</a:t>
            </a:r>
          </a:p>
          <a:p>
            <a:pPr marL="742950" indent="-742950">
              <a:buFont typeface="+mj-lt"/>
              <a:buAutoNum type="arabicPeriod"/>
            </a:pPr>
            <a:endParaRPr lang="en-US" dirty="0"/>
          </a:p>
          <a:p>
            <a:pPr marL="0" indent="0">
              <a:buNone/>
            </a:pPr>
            <a:r>
              <a:rPr lang="en-US" b="1" dirty="0">
                <a:solidFill>
                  <a:schemeClr val="tx1"/>
                </a:solidFill>
              </a:rPr>
              <a:t>Goal:</a:t>
            </a:r>
            <a:r>
              <a:rPr lang="en-US" dirty="0"/>
              <a:t> Maximize a user engagement metric </a:t>
            </a:r>
            <a:endParaRPr lang="en-US" dirty="0">
              <a:solidFill>
                <a:srgbClr val="FF0000"/>
              </a:solidFill>
            </a:endParaRPr>
          </a:p>
          <a:p>
            <a:pPr marL="0" indent="0">
              <a:buNone/>
            </a:pPr>
            <a:r>
              <a:rPr lang="en-US" sz="3200" dirty="0"/>
              <a:t>		e.g.: clicks, dwell time, number of visits</a:t>
            </a:r>
          </a:p>
        </p:txBody>
      </p:sp>
      <p:pic>
        <p:nvPicPr>
          <p:cNvPr id="5" name="Picture 4">
            <a:extLst>
              <a:ext uri="{FF2B5EF4-FFF2-40B4-BE49-F238E27FC236}">
                <a16:creationId xmlns:a16="http://schemas.microsoft.com/office/drawing/2014/main" id="{EF8304A6-1F54-4432-879F-EFC6998D4CFC}"/>
              </a:ext>
            </a:extLst>
          </p:cNvPr>
          <p:cNvPicPr>
            <a:picLocks noChangeAspect="1"/>
          </p:cNvPicPr>
          <p:nvPr/>
        </p:nvPicPr>
        <p:blipFill>
          <a:blip r:embed="rId2"/>
          <a:stretch>
            <a:fillRect/>
          </a:stretch>
        </p:blipFill>
        <p:spPr>
          <a:xfrm>
            <a:off x="6599237" y="220662"/>
            <a:ext cx="5271404" cy="2892514"/>
          </a:xfrm>
          <a:prstGeom prst="rect">
            <a:avLst/>
          </a:prstGeom>
        </p:spPr>
      </p:pic>
      <p:sp>
        <p:nvSpPr>
          <p:cNvPr id="6" name="Speech Bubble: Rectangle 5">
            <a:extLst>
              <a:ext uri="{FF2B5EF4-FFF2-40B4-BE49-F238E27FC236}">
                <a16:creationId xmlns:a16="http://schemas.microsoft.com/office/drawing/2014/main" id="{C7E934E8-8965-419F-8DE9-D9FCE095396C}"/>
              </a:ext>
            </a:extLst>
          </p:cNvPr>
          <p:cNvSpPr/>
          <p:nvPr/>
        </p:nvSpPr>
        <p:spPr bwMode="auto">
          <a:xfrm>
            <a:off x="7589837" y="4309745"/>
            <a:ext cx="2514601" cy="502919"/>
          </a:xfrm>
          <a:prstGeom prst="wedgeRectCallout">
            <a:avLst>
              <a:gd name="adj1" fmla="val -134457"/>
              <a:gd name="adj2" fmla="val -2335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Action/decision</a:t>
            </a:r>
          </a:p>
        </p:txBody>
      </p:sp>
      <p:sp>
        <p:nvSpPr>
          <p:cNvPr id="8" name="Speech Bubble: Rectangle 7">
            <a:extLst>
              <a:ext uri="{FF2B5EF4-FFF2-40B4-BE49-F238E27FC236}">
                <a16:creationId xmlns:a16="http://schemas.microsoft.com/office/drawing/2014/main" id="{6EF57392-4A30-43DA-8474-74234531124D}"/>
              </a:ext>
            </a:extLst>
          </p:cNvPr>
          <p:cNvSpPr/>
          <p:nvPr/>
        </p:nvSpPr>
        <p:spPr bwMode="auto">
          <a:xfrm>
            <a:off x="6827836" y="3566839"/>
            <a:ext cx="2514601" cy="502919"/>
          </a:xfrm>
          <a:prstGeom prst="wedgeRectCallout">
            <a:avLst>
              <a:gd name="adj1" fmla="val -133043"/>
              <a:gd name="adj2" fmla="val -820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Context/state</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10" name="Speech Bubble: Rectangle 9">
            <a:extLst>
              <a:ext uri="{FF2B5EF4-FFF2-40B4-BE49-F238E27FC236}">
                <a16:creationId xmlns:a16="http://schemas.microsoft.com/office/drawing/2014/main" id="{639B7E90-7DB6-40B6-869B-3A85D7B28E99}"/>
              </a:ext>
            </a:extLst>
          </p:cNvPr>
          <p:cNvSpPr/>
          <p:nvPr/>
        </p:nvSpPr>
        <p:spPr bwMode="auto">
          <a:xfrm>
            <a:off x="7742237" y="4986605"/>
            <a:ext cx="2514601" cy="502919"/>
          </a:xfrm>
          <a:prstGeom prst="wedgeRectCallout">
            <a:avLst>
              <a:gd name="adj1" fmla="val -136679"/>
              <a:gd name="adj2" fmla="val -516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Reward</a:t>
            </a:r>
          </a:p>
        </p:txBody>
      </p:sp>
      <p:sp>
        <p:nvSpPr>
          <p:cNvPr id="11" name="Speech Bubble: Rectangle 10">
            <a:extLst>
              <a:ext uri="{FF2B5EF4-FFF2-40B4-BE49-F238E27FC236}">
                <a16:creationId xmlns:a16="http://schemas.microsoft.com/office/drawing/2014/main" id="{63D52D74-B73B-45EA-BE7C-E7A46A246952}"/>
              </a:ext>
            </a:extLst>
          </p:cNvPr>
          <p:cNvSpPr/>
          <p:nvPr/>
        </p:nvSpPr>
        <p:spPr bwMode="auto">
          <a:xfrm>
            <a:off x="9494837" y="6394083"/>
            <a:ext cx="2743200" cy="502919"/>
          </a:xfrm>
          <a:prstGeom prst="wedgeRectCallout">
            <a:avLst>
              <a:gd name="adj1" fmla="val -85383"/>
              <a:gd name="adj2" fmla="val 1401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Long-term reward</a:t>
            </a:r>
          </a:p>
        </p:txBody>
      </p:sp>
    </p:spTree>
    <p:extLst>
      <p:ext uri="{BB962C8B-B14F-4D97-AF65-F5344CB8AC3E}">
        <p14:creationId xmlns:p14="http://schemas.microsoft.com/office/powerpoint/2010/main" val="226628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4F27-20CF-4EA6-A074-C2C8392122B1}"/>
              </a:ext>
            </a:extLst>
          </p:cNvPr>
          <p:cNvSpPr>
            <a:spLocks noGrp="1"/>
          </p:cNvSpPr>
          <p:nvPr>
            <p:ph type="title"/>
          </p:nvPr>
        </p:nvSpPr>
        <p:spPr/>
        <p:txBody>
          <a:bodyPr/>
          <a:lstStyle/>
          <a:p>
            <a:r>
              <a:rPr lang="en-US" dirty="0"/>
              <a:t>Contextual bandits (CBs)</a:t>
            </a:r>
          </a:p>
        </p:txBody>
      </p:sp>
      <p:sp>
        <p:nvSpPr>
          <p:cNvPr id="3" name="Text Placeholder 2">
            <a:extLst>
              <a:ext uri="{FF2B5EF4-FFF2-40B4-BE49-F238E27FC236}">
                <a16:creationId xmlns:a16="http://schemas.microsoft.com/office/drawing/2014/main" id="{FD61610F-4DDA-417C-8177-D1272B4E0B3B}"/>
              </a:ext>
            </a:extLst>
          </p:cNvPr>
          <p:cNvSpPr>
            <a:spLocks noGrp="1"/>
          </p:cNvSpPr>
          <p:nvPr>
            <p:ph type="body" sz="quarter" idx="10"/>
          </p:nvPr>
        </p:nvSpPr>
        <p:spPr>
          <a:xfrm>
            <a:off x="0" y="985837"/>
            <a:ext cx="12435698" cy="6167842"/>
          </a:xfrm>
        </p:spPr>
        <p:txBody>
          <a:bodyPr/>
          <a:lstStyle/>
          <a:p>
            <a:pPr marL="0" indent="0">
              <a:buNone/>
            </a:pPr>
            <a:endParaRPr lang="en-US" dirty="0"/>
          </a:p>
          <a:p>
            <a:pPr marL="0" indent="0">
              <a:buNone/>
            </a:pPr>
            <a:endParaRPr lang="en-US" dirty="0"/>
          </a:p>
          <a:p>
            <a:pPr marL="0" indent="0">
              <a:buNone/>
            </a:pPr>
            <a:r>
              <a:rPr lang="en-US" dirty="0"/>
              <a:t>Repeatedly</a:t>
            </a:r>
          </a:p>
          <a:p>
            <a:pPr marL="0" indent="0">
              <a:buNone/>
            </a:pPr>
            <a:endParaRPr lang="en-US" dirty="0"/>
          </a:p>
          <a:p>
            <a:pPr marL="742950" indent="-742950">
              <a:buFont typeface="+mj-lt"/>
              <a:buAutoNum type="arabicPeriod"/>
            </a:pPr>
            <a:r>
              <a:rPr lang="en-US" dirty="0"/>
              <a:t>Observe </a:t>
            </a:r>
            <a:r>
              <a:rPr lang="en-US" dirty="0">
                <a:solidFill>
                  <a:srgbClr val="FF0000"/>
                </a:solidFill>
              </a:rPr>
              <a:t>user profile</a:t>
            </a:r>
          </a:p>
          <a:p>
            <a:pPr marL="742950" indent="-742950">
              <a:buFont typeface="+mj-lt"/>
              <a:buAutoNum type="arabicPeriod"/>
            </a:pPr>
            <a:r>
              <a:rPr lang="en-US" dirty="0"/>
              <a:t>Recommend </a:t>
            </a:r>
            <a:r>
              <a:rPr lang="en-US" dirty="0">
                <a:solidFill>
                  <a:srgbClr val="FF0000"/>
                </a:solidFill>
              </a:rPr>
              <a:t>news story</a:t>
            </a:r>
          </a:p>
          <a:p>
            <a:pPr marL="742950" indent="-742950">
              <a:buFont typeface="+mj-lt"/>
              <a:buAutoNum type="arabicPeriod"/>
            </a:pPr>
            <a:r>
              <a:rPr lang="en-US" dirty="0"/>
              <a:t>Observe </a:t>
            </a:r>
            <a:r>
              <a:rPr lang="en-US" dirty="0">
                <a:solidFill>
                  <a:srgbClr val="FF0000"/>
                </a:solidFill>
              </a:rPr>
              <a:t>user’s response</a:t>
            </a:r>
          </a:p>
          <a:p>
            <a:pPr marL="742950" indent="-742950">
              <a:buFont typeface="+mj-lt"/>
              <a:buAutoNum type="arabicPeriod"/>
            </a:pPr>
            <a:endParaRPr lang="en-US" dirty="0"/>
          </a:p>
          <a:p>
            <a:pPr marL="0" indent="0">
              <a:buNone/>
            </a:pPr>
            <a:r>
              <a:rPr lang="en-US" b="1" dirty="0">
                <a:solidFill>
                  <a:schemeClr val="tx1"/>
                </a:solidFill>
              </a:rPr>
              <a:t>Goal:</a:t>
            </a:r>
            <a:r>
              <a:rPr lang="en-US" dirty="0"/>
              <a:t> Maximize a user engagement metric </a:t>
            </a:r>
            <a:endParaRPr lang="en-US" dirty="0">
              <a:solidFill>
                <a:schemeClr val="tx1"/>
              </a:solidFill>
            </a:endParaRPr>
          </a:p>
          <a:p>
            <a:pPr marL="0" indent="0">
              <a:buNone/>
            </a:pPr>
            <a:r>
              <a:rPr lang="en-US" sz="3200" dirty="0"/>
              <a:t>		e.g.: clicks, dwell time</a:t>
            </a:r>
          </a:p>
        </p:txBody>
      </p:sp>
      <p:pic>
        <p:nvPicPr>
          <p:cNvPr id="5" name="Picture 4">
            <a:extLst>
              <a:ext uri="{FF2B5EF4-FFF2-40B4-BE49-F238E27FC236}">
                <a16:creationId xmlns:a16="http://schemas.microsoft.com/office/drawing/2014/main" id="{EF8304A6-1F54-4432-879F-EFC6998D4CFC}"/>
              </a:ext>
            </a:extLst>
          </p:cNvPr>
          <p:cNvPicPr>
            <a:picLocks noChangeAspect="1"/>
          </p:cNvPicPr>
          <p:nvPr/>
        </p:nvPicPr>
        <p:blipFill>
          <a:blip r:embed="rId2"/>
          <a:stretch>
            <a:fillRect/>
          </a:stretch>
        </p:blipFill>
        <p:spPr>
          <a:xfrm>
            <a:off x="6599237" y="220662"/>
            <a:ext cx="5271404" cy="2892514"/>
          </a:xfrm>
          <a:prstGeom prst="rect">
            <a:avLst/>
          </a:prstGeom>
        </p:spPr>
      </p:pic>
      <p:sp>
        <p:nvSpPr>
          <p:cNvPr id="6" name="Speech Bubble: Rectangle 5">
            <a:extLst>
              <a:ext uri="{FF2B5EF4-FFF2-40B4-BE49-F238E27FC236}">
                <a16:creationId xmlns:a16="http://schemas.microsoft.com/office/drawing/2014/main" id="{C7E934E8-8965-419F-8DE9-D9FCE095396C}"/>
              </a:ext>
            </a:extLst>
          </p:cNvPr>
          <p:cNvSpPr/>
          <p:nvPr/>
        </p:nvSpPr>
        <p:spPr bwMode="auto">
          <a:xfrm>
            <a:off x="7589837" y="4309745"/>
            <a:ext cx="2514601" cy="502919"/>
          </a:xfrm>
          <a:prstGeom prst="wedgeRectCallout">
            <a:avLst>
              <a:gd name="adj1" fmla="val -134457"/>
              <a:gd name="adj2" fmla="val -2335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Action/decision</a:t>
            </a:r>
          </a:p>
        </p:txBody>
      </p:sp>
      <p:sp>
        <p:nvSpPr>
          <p:cNvPr id="8" name="Speech Bubble: Rectangle 7">
            <a:extLst>
              <a:ext uri="{FF2B5EF4-FFF2-40B4-BE49-F238E27FC236}">
                <a16:creationId xmlns:a16="http://schemas.microsoft.com/office/drawing/2014/main" id="{6EF57392-4A30-43DA-8474-74234531124D}"/>
              </a:ext>
            </a:extLst>
          </p:cNvPr>
          <p:cNvSpPr/>
          <p:nvPr/>
        </p:nvSpPr>
        <p:spPr bwMode="auto">
          <a:xfrm>
            <a:off x="6827836" y="3566839"/>
            <a:ext cx="2514601" cy="502919"/>
          </a:xfrm>
          <a:prstGeom prst="wedgeRectCallout">
            <a:avLst>
              <a:gd name="adj1" fmla="val -133043"/>
              <a:gd name="adj2" fmla="val -820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Context/state</a:t>
            </a:r>
          </a:p>
        </p:txBody>
      </p:sp>
      <p:sp>
        <p:nvSpPr>
          <p:cNvPr id="10" name="Speech Bubble: Rectangle 9">
            <a:extLst>
              <a:ext uri="{FF2B5EF4-FFF2-40B4-BE49-F238E27FC236}">
                <a16:creationId xmlns:a16="http://schemas.microsoft.com/office/drawing/2014/main" id="{639B7E90-7DB6-40B6-869B-3A85D7B28E99}"/>
              </a:ext>
            </a:extLst>
          </p:cNvPr>
          <p:cNvSpPr/>
          <p:nvPr/>
        </p:nvSpPr>
        <p:spPr bwMode="auto">
          <a:xfrm>
            <a:off x="7742237" y="4986605"/>
            <a:ext cx="2514601" cy="502919"/>
          </a:xfrm>
          <a:prstGeom prst="wedgeRectCallout">
            <a:avLst>
              <a:gd name="adj1" fmla="val -136679"/>
              <a:gd name="adj2" fmla="val -516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Reward</a:t>
            </a:r>
          </a:p>
        </p:txBody>
      </p:sp>
      <p:sp>
        <p:nvSpPr>
          <p:cNvPr id="11" name="Speech Bubble: Rectangle 10">
            <a:extLst>
              <a:ext uri="{FF2B5EF4-FFF2-40B4-BE49-F238E27FC236}">
                <a16:creationId xmlns:a16="http://schemas.microsoft.com/office/drawing/2014/main" id="{63D52D74-B73B-45EA-BE7C-E7A46A246952}"/>
              </a:ext>
            </a:extLst>
          </p:cNvPr>
          <p:cNvSpPr/>
          <p:nvPr/>
        </p:nvSpPr>
        <p:spPr bwMode="auto">
          <a:xfrm>
            <a:off x="9494837" y="6394083"/>
            <a:ext cx="2743200" cy="502919"/>
          </a:xfrm>
          <a:prstGeom prst="wedgeRectCallout">
            <a:avLst>
              <a:gd name="adj1" fmla="val -191109"/>
              <a:gd name="adj2" fmla="val 9553"/>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Immediate reward</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FF16691-D6A7-4633-B225-EEF6BBA2B497}"/>
                  </a:ext>
                </a:extLst>
              </p:cNvPr>
              <p:cNvSpPr/>
              <p:nvPr/>
            </p:nvSpPr>
            <p:spPr bwMode="auto">
              <a:xfrm>
                <a:off x="46036" y="2087650"/>
                <a:ext cx="12389661" cy="369561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a:gradFill>
                      <a:gsLst>
                        <a:gs pos="0">
                          <a:srgbClr val="FFFFFF"/>
                        </a:gs>
                        <a:gs pos="100000">
                          <a:srgbClr val="FFFFFF"/>
                        </a:gs>
                      </a:gsLst>
                      <a:lin ang="5400000" scaled="0"/>
                    </a:gradFill>
                    <a:ea typeface="Segoe UI" pitchFamily="34" charset="0"/>
                    <a:cs typeface="Segoe UI" pitchFamily="34" charset="0"/>
                  </a:rPr>
                  <a:t>Contextual bandit assumption: </a:t>
                </a:r>
              </a:p>
              <a:p>
                <a:pPr algn="ctr" defTabSz="932472" fontAlgn="base">
                  <a:lnSpc>
                    <a:spcPct val="90000"/>
                  </a:lnSpc>
                  <a:spcBef>
                    <a:spcPct val="0"/>
                  </a:spcBef>
                  <a:spcAft>
                    <a:spcPct val="0"/>
                  </a:spcAft>
                </a:pPr>
                <a:endParaRPr lang="en-US" sz="28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Choice of actions at one time-step does not effect future contexts and rewards.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e.g.: Recommendations to one user do not influence another’s preferences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Ignoring long-term effects on the same user</a:t>
                </a:r>
              </a:p>
              <a:p>
                <a:pPr marL="342900" indent="-342900" defTabSz="932472" fontAlgn="base">
                  <a:lnSpc>
                    <a:spcPct val="90000"/>
                  </a:lnSpc>
                  <a:spcBef>
                    <a:spcPct val="0"/>
                  </a:spcBef>
                  <a:spcAft>
                    <a:spcPct val="0"/>
                  </a:spcAft>
                  <a:buFont typeface="Arial" panose="020B0604020202020204" pitchFamily="34" charset="0"/>
                  <a:buChar char="•"/>
                </a:pPr>
                <a:endParaRPr lang="en-US" sz="2400" dirty="0">
                  <a:gradFill>
                    <a:gsLst>
                      <a:gs pos="0">
                        <a:srgbClr val="FFFFFF"/>
                      </a:gs>
                      <a:gs pos="100000">
                        <a:srgbClr val="FFFFFF"/>
                      </a:gs>
                    </a:gsLst>
                    <a:lin ang="5400000" scaled="0"/>
                  </a:gra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800" b="1" dirty="0">
                    <a:gradFill>
                      <a:gsLst>
                        <a:gs pos="0">
                          <a:srgbClr val="FFFFFF"/>
                        </a:gs>
                        <a:gs pos="100000">
                          <a:srgbClr val="FFFFFF"/>
                        </a:gs>
                      </a:gsLst>
                      <a:lin ang="5400000" scaled="0"/>
                    </a:gradFill>
                    <a:ea typeface="Segoe UI" pitchFamily="34" charset="0"/>
                    <a:cs typeface="Segoe UI" pitchFamily="34" charset="0"/>
                  </a:rPr>
                  <a:t>Many works: </a:t>
                </a:r>
                <a14:m>
                  <m:oMath xmlns:m="http://schemas.openxmlformats.org/officeDocument/2006/math">
                    <m:r>
                      <a:rPr lang="en-US" sz="2800" b="1" i="1" smtClean="0">
                        <a:gradFill>
                          <a:gsLst>
                            <a:gs pos="0">
                              <a:srgbClr val="FFFFFF"/>
                            </a:gs>
                            <a:gs pos="100000">
                              <a:srgbClr val="FFFFFF"/>
                            </a:gs>
                          </a:gsLst>
                          <a:lin ang="5400000" scaled="0"/>
                        </a:gradFill>
                        <a:latin typeface="Cambria Math" panose="02040503050406030204" pitchFamily="18" charset="0"/>
                        <a:ea typeface="Segoe UI" pitchFamily="34" charset="0"/>
                        <a:cs typeface="Segoe UI" pitchFamily="34" charset="0"/>
                      </a:rPr>
                      <m:t>(</m:t>
                    </m:r>
                    <m:r>
                      <a:rPr lang="en-US" sz="2800" b="1" i="1" smtClean="0">
                        <a:gradFill>
                          <a:gsLst>
                            <a:gs pos="0">
                              <a:srgbClr val="FFFFFF"/>
                            </a:gs>
                            <a:gs pos="100000">
                              <a:srgbClr val="FFFFFF"/>
                            </a:gs>
                          </a:gsLst>
                          <a:lin ang="5400000" scaled="0"/>
                        </a:gradFill>
                        <a:latin typeface="Cambria Math" panose="02040503050406030204" pitchFamily="18" charset="0"/>
                        <a:ea typeface="Segoe UI" pitchFamily="34" charset="0"/>
                        <a:cs typeface="Segoe UI" pitchFamily="34" charset="0"/>
                      </a:rPr>
                      <m:t>𝒙</m:t>
                    </m:r>
                    <m:r>
                      <a:rPr lang="en-US" sz="2800" b="1" i="1" smtClean="0">
                        <a:gradFill>
                          <a:gsLst>
                            <a:gs pos="0">
                              <a:srgbClr val="FFFFFF"/>
                            </a:gs>
                            <a:gs pos="100000">
                              <a:srgbClr val="FFFFFF"/>
                            </a:gs>
                          </a:gsLst>
                          <a:lin ang="5400000" scaled="0"/>
                        </a:gradFill>
                        <a:latin typeface="Cambria Math" panose="02040503050406030204" pitchFamily="18" charset="0"/>
                        <a:ea typeface="Segoe UI" pitchFamily="34" charset="0"/>
                        <a:cs typeface="Segoe UI" pitchFamily="34" charset="0"/>
                      </a:rPr>
                      <m:t>,</m:t>
                    </m:r>
                    <m:acc>
                      <m:accPr>
                        <m:chr m:val="⃗"/>
                        <m:ctrlPr>
                          <a:rPr lang="en-US" sz="2800" b="1" i="1" smtClean="0">
                            <a:gradFill>
                              <a:gsLst>
                                <a:gs pos="0">
                                  <a:srgbClr val="FFFFFF"/>
                                </a:gs>
                                <a:gs pos="100000">
                                  <a:srgbClr val="FFFFFF"/>
                                </a:gs>
                              </a:gsLst>
                              <a:lin ang="5400000" scaled="0"/>
                            </a:gradFill>
                            <a:latin typeface="Cambria Math" panose="02040503050406030204" pitchFamily="18" charset="0"/>
                            <a:cs typeface="Segoe UI" pitchFamily="34" charset="0"/>
                          </a:rPr>
                        </m:ctrlPr>
                      </m:accPr>
                      <m:e>
                        <m:r>
                          <a:rPr lang="en-US" sz="2800" b="1" i="1" smtClean="0">
                            <a:gradFill>
                              <a:gsLst>
                                <a:gs pos="0">
                                  <a:srgbClr val="FFFFFF"/>
                                </a:gs>
                                <a:gs pos="100000">
                                  <a:srgbClr val="FFFFFF"/>
                                </a:gs>
                              </a:gsLst>
                              <a:lin ang="5400000" scaled="0"/>
                            </a:gradFill>
                            <a:latin typeface="Cambria Math" panose="02040503050406030204" pitchFamily="18" charset="0"/>
                            <a:cs typeface="Segoe UI" pitchFamily="34" charset="0"/>
                          </a:rPr>
                          <m:t>𝒓</m:t>
                        </m:r>
                      </m:e>
                    </m:acc>
                    <m:r>
                      <a:rPr lang="en-US" sz="2800" b="1" i="1" smtClean="0">
                        <a:gradFill>
                          <a:gsLst>
                            <a:gs pos="0">
                              <a:srgbClr val="FFFFFF"/>
                            </a:gs>
                            <a:gs pos="100000">
                              <a:srgbClr val="FFFFFF"/>
                            </a:gs>
                          </a:gsLst>
                          <a:lin ang="5400000" scaled="0"/>
                        </a:gradFill>
                        <a:latin typeface="Cambria Math" panose="02040503050406030204" pitchFamily="18" charset="0"/>
                        <a:ea typeface="Segoe UI" pitchFamily="34" charset="0"/>
                        <a:cs typeface="Segoe UI" pitchFamily="34" charset="0"/>
                      </a:rPr>
                      <m:t>)</m:t>
                    </m:r>
                  </m:oMath>
                </a14:m>
                <a:r>
                  <a:rPr lang="en-US" sz="2800" b="1" dirty="0">
                    <a:gradFill>
                      <a:gsLst>
                        <a:gs pos="0">
                          <a:srgbClr val="FFFFFF"/>
                        </a:gs>
                        <a:gs pos="100000">
                          <a:srgbClr val="FFFFFF"/>
                        </a:gs>
                      </a:gsLst>
                      <a:lin ang="5400000" scaled="0"/>
                    </a:gradFill>
                    <a:ea typeface="Segoe UI" pitchFamily="34" charset="0"/>
                    <a:cs typeface="Segoe UI" pitchFamily="34" charset="0"/>
                  </a:rPr>
                  <a:t> are drawn </a:t>
                </a:r>
                <a:r>
                  <a:rPr lang="en-US" sz="2800" b="1" dirty="0" err="1">
                    <a:gradFill>
                      <a:gsLst>
                        <a:gs pos="0">
                          <a:srgbClr val="FFFFFF"/>
                        </a:gs>
                        <a:gs pos="100000">
                          <a:srgbClr val="FFFFFF"/>
                        </a:gs>
                      </a:gsLst>
                      <a:lin ang="5400000" scaled="0"/>
                    </a:gradFill>
                    <a:ea typeface="Segoe UI" pitchFamily="34" charset="0"/>
                    <a:cs typeface="Segoe UI" pitchFamily="34" charset="0"/>
                  </a:rPr>
                  <a:t>i.i.d</a:t>
                </a:r>
                <a:r>
                  <a:rPr lang="en-US" sz="2800" b="1" dirty="0">
                    <a:gradFill>
                      <a:gsLst>
                        <a:gs pos="0">
                          <a:srgbClr val="FFFFFF"/>
                        </a:gs>
                        <a:gs pos="100000">
                          <a:srgbClr val="FFFFFF"/>
                        </a:gs>
                      </a:gsLst>
                      <a:lin ang="5400000" scaled="0"/>
                    </a:gradFill>
                    <a:ea typeface="Segoe UI" pitchFamily="34" charset="0"/>
                    <a:cs typeface="Segoe UI" pitchFamily="34" charset="0"/>
                  </a:rPr>
                  <a:t>. from the same distribution at each round.</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800" dirty="0">
                  <a:gradFill>
                    <a:gsLst>
                      <a:gs pos="0">
                        <a:srgbClr val="FFFFFF"/>
                      </a:gs>
                      <a:gs pos="100000">
                        <a:srgbClr val="FFFFFF"/>
                      </a:gs>
                    </a:gsLst>
                    <a:lin ang="5400000" scaled="0"/>
                  </a:gradFill>
                  <a:ea typeface="Segoe UI" pitchFamily="34" charset="0"/>
                  <a:cs typeface="Segoe UI" pitchFamily="34" charset="0"/>
                </a:endParaRPr>
              </a:p>
            </p:txBody>
          </p:sp>
        </mc:Choice>
        <mc:Fallback>
          <p:sp>
            <p:nvSpPr>
              <p:cNvPr id="4" name="Rectangle 3">
                <a:extLst>
                  <a:ext uri="{FF2B5EF4-FFF2-40B4-BE49-F238E27FC236}">
                    <a16:creationId xmlns:a16="http://schemas.microsoft.com/office/drawing/2014/main" id="{4FF16691-D6A7-4633-B225-EEF6BBA2B497}"/>
                  </a:ext>
                </a:extLst>
              </p:cNvPr>
              <p:cNvSpPr>
                <a:spLocks noRot="1" noChangeAspect="1" noMove="1" noResize="1" noEditPoints="1" noAdjustHandles="1" noChangeArrowheads="1" noChangeShapeType="1" noTextEdit="1"/>
              </p:cNvSpPr>
              <p:nvPr/>
            </p:nvSpPr>
            <p:spPr bwMode="auto">
              <a:xfrm>
                <a:off x="46036" y="2087650"/>
                <a:ext cx="12389661" cy="3695611"/>
              </a:xfrm>
              <a:prstGeom prst="rect">
                <a:avLst/>
              </a:prstGeom>
              <a:blipFill>
                <a:blip r:embed="rId3"/>
                <a:stretch>
                  <a:fillRect/>
                </a:stretch>
              </a:blipFill>
              <a:ln>
                <a:noFill/>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103717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6415"/>
            <a:ext cx="6187551" cy="1351600"/>
          </a:xfrm>
          <a:prstGeom prst="rect">
            <a:avLst/>
          </a:prstGeom>
        </p:spPr>
        <p:txBody>
          <a:bodyPr vert="horz" lIns="93236" tIns="46618" rIns="93236" bIns="466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120" dirty="0"/>
              <a:t>Ex: </a:t>
            </a:r>
            <a:r>
              <a:rPr lang="en-US" sz="6120" dirty="0">
                <a:solidFill>
                  <a:srgbClr val="FF0000"/>
                </a:solidFill>
              </a:rPr>
              <a:t>Which advice?</a:t>
            </a:r>
          </a:p>
        </p:txBody>
      </p:sp>
      <p:sp>
        <p:nvSpPr>
          <p:cNvPr id="5" name="Content Placeholder 2"/>
          <p:cNvSpPr txBox="1">
            <a:spLocks/>
          </p:cNvSpPr>
          <p:nvPr/>
        </p:nvSpPr>
        <p:spPr>
          <a:xfrm>
            <a:off x="335485" y="2278062"/>
            <a:ext cx="11602708" cy="5009818"/>
          </a:xfrm>
          <a:prstGeom prst="rect">
            <a:avLst/>
          </a:prstGeom>
        </p:spPr>
        <p:txBody>
          <a:bodyPr vert="horz" lIns="93236" tIns="46618" rIns="93236" bIns="466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t>Repeatedly: </a:t>
            </a:r>
          </a:p>
          <a:p>
            <a:pPr marL="524429" indent="-524429">
              <a:buFont typeface="+mj-lt"/>
              <a:buAutoNum type="arabicPeriod"/>
            </a:pPr>
            <a:r>
              <a:rPr lang="en-US" sz="4800" dirty="0"/>
              <a:t> Observe features of </a:t>
            </a:r>
            <a:r>
              <a:rPr lang="en-US" sz="4800" dirty="0" err="1"/>
              <a:t>user+advice</a:t>
            </a:r>
            <a:endParaRPr lang="en-US" sz="4800" dirty="0"/>
          </a:p>
          <a:p>
            <a:pPr marL="524429" indent="-524429">
              <a:buFont typeface="+mj-lt"/>
              <a:buAutoNum type="arabicPeriod"/>
            </a:pPr>
            <a:r>
              <a:rPr lang="en-US" sz="4800" dirty="0"/>
              <a:t> Choose an advice.</a:t>
            </a:r>
          </a:p>
          <a:p>
            <a:pPr marL="524429" indent="-524429">
              <a:buFont typeface="+mj-lt"/>
              <a:buAutoNum type="arabicPeriod"/>
            </a:pPr>
            <a:r>
              <a:rPr lang="en-US" sz="4800" dirty="0"/>
              <a:t> Observe steps walked</a:t>
            </a:r>
          </a:p>
          <a:p>
            <a:pPr marL="0" indent="0">
              <a:buNone/>
            </a:pPr>
            <a:r>
              <a:rPr lang="en-US" sz="4800" b="1" dirty="0"/>
              <a:t>Goal: Healthy behaviors</a:t>
            </a:r>
          </a:p>
        </p:txBody>
      </p:sp>
      <p:pic>
        <p:nvPicPr>
          <p:cNvPr id="3" name="Picture 2">
            <a:extLst>
              <a:ext uri="{FF2B5EF4-FFF2-40B4-BE49-F238E27FC236}">
                <a16:creationId xmlns:a16="http://schemas.microsoft.com/office/drawing/2014/main" id="{3F3472F7-4CCE-4671-84C6-2F1FE2CAAECF}"/>
              </a:ext>
            </a:extLst>
          </p:cNvPr>
          <p:cNvPicPr>
            <a:picLocks noChangeAspect="1"/>
          </p:cNvPicPr>
          <p:nvPr/>
        </p:nvPicPr>
        <p:blipFill>
          <a:blip r:embed="rId3"/>
          <a:stretch>
            <a:fillRect/>
          </a:stretch>
        </p:blipFill>
        <p:spPr>
          <a:xfrm>
            <a:off x="6980237" y="154924"/>
            <a:ext cx="3962400" cy="2627697"/>
          </a:xfrm>
          <a:prstGeom prst="rect">
            <a:avLst/>
          </a:prstGeom>
        </p:spPr>
      </p:pic>
    </p:spTree>
    <p:extLst>
      <p:ext uri="{BB962C8B-B14F-4D97-AF65-F5344CB8AC3E}">
        <p14:creationId xmlns:p14="http://schemas.microsoft.com/office/powerpoint/2010/main" val="358195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4583-7015-4269-B348-8F4405B22969}"/>
              </a:ext>
            </a:extLst>
          </p:cNvPr>
          <p:cNvSpPr>
            <a:spLocks noGrp="1"/>
          </p:cNvSpPr>
          <p:nvPr>
            <p:ph type="title"/>
          </p:nvPr>
        </p:nvSpPr>
        <p:spPr>
          <a:xfrm>
            <a:off x="0" y="68262"/>
            <a:ext cx="11889564" cy="917575"/>
          </a:xfrm>
        </p:spPr>
        <p:txBody>
          <a:bodyPr/>
          <a:lstStyle/>
          <a:p>
            <a:r>
              <a:rPr lang="en-US" sz="6120" dirty="0"/>
              <a:t>Other Real-world Applications</a:t>
            </a:r>
          </a:p>
        </p:txBody>
      </p:sp>
      <p:sp>
        <p:nvSpPr>
          <p:cNvPr id="3" name="Text Placeholder 2">
            <a:extLst>
              <a:ext uri="{FF2B5EF4-FFF2-40B4-BE49-F238E27FC236}">
                <a16:creationId xmlns:a16="http://schemas.microsoft.com/office/drawing/2014/main" id="{A837BC2F-A585-42DF-A97A-9A26C59A5C56}"/>
              </a:ext>
            </a:extLst>
          </p:cNvPr>
          <p:cNvSpPr>
            <a:spLocks noGrp="1"/>
          </p:cNvSpPr>
          <p:nvPr>
            <p:ph type="body" sz="quarter" idx="10"/>
          </p:nvPr>
        </p:nvSpPr>
        <p:spPr>
          <a:xfrm>
            <a:off x="0" y="1439862"/>
            <a:ext cx="12390437" cy="5355312"/>
          </a:xfrm>
        </p:spPr>
        <p:txBody>
          <a:bodyPr/>
          <a:lstStyle/>
          <a:p>
            <a:pPr marL="0" indent="0">
              <a:buNone/>
            </a:pPr>
            <a:r>
              <a:rPr lang="en-US" sz="4000" b="1" dirty="0"/>
              <a:t>News Rec</a:t>
            </a:r>
            <a:r>
              <a:rPr lang="en-US" sz="4000" dirty="0"/>
              <a:t>: [LC</a:t>
            </a:r>
            <a:r>
              <a:rPr lang="en-US" sz="4000" dirty="0">
                <a:solidFill>
                  <a:srgbClr val="FF0000"/>
                </a:solidFill>
              </a:rPr>
              <a:t>L</a:t>
            </a:r>
            <a:r>
              <a:rPr lang="en-US" sz="4000" dirty="0"/>
              <a:t>S ‘10]</a:t>
            </a:r>
          </a:p>
          <a:p>
            <a:pPr marL="0" indent="0">
              <a:buNone/>
            </a:pPr>
            <a:r>
              <a:rPr lang="en-US" sz="4000" b="1" dirty="0"/>
              <a:t>Ad Choice</a:t>
            </a:r>
            <a:r>
              <a:rPr lang="en-US" sz="4000" dirty="0"/>
              <a:t>: [BPQCCPRSS ‘12]</a:t>
            </a:r>
          </a:p>
          <a:p>
            <a:pPr marL="0" indent="0">
              <a:buNone/>
            </a:pPr>
            <a:r>
              <a:rPr lang="en-US" sz="4000" b="1" dirty="0"/>
              <a:t>Ad Format</a:t>
            </a:r>
            <a:r>
              <a:rPr lang="en-US" sz="4000" dirty="0"/>
              <a:t>: [TRSA ‘13]</a:t>
            </a:r>
          </a:p>
          <a:p>
            <a:pPr marL="0" indent="0">
              <a:buNone/>
            </a:pPr>
            <a:r>
              <a:rPr lang="en-US" sz="4000" b="1" dirty="0"/>
              <a:t>Education</a:t>
            </a:r>
            <a:r>
              <a:rPr lang="en-US" sz="4000" dirty="0"/>
              <a:t>: [MLLBP ‘14]</a:t>
            </a:r>
          </a:p>
          <a:p>
            <a:pPr marL="0" indent="0">
              <a:buNone/>
            </a:pPr>
            <a:r>
              <a:rPr lang="en-US" sz="4000" b="1" dirty="0"/>
              <a:t>Music Rec</a:t>
            </a:r>
            <a:r>
              <a:rPr lang="en-US" sz="4000" dirty="0"/>
              <a:t>: [WWHW ‘14]</a:t>
            </a:r>
          </a:p>
          <a:p>
            <a:pPr marL="0" indent="0">
              <a:buNone/>
            </a:pPr>
            <a:r>
              <a:rPr lang="en-US" sz="4000" b="1" dirty="0"/>
              <a:t>Robotics</a:t>
            </a:r>
            <a:r>
              <a:rPr lang="en-US" sz="4000" dirty="0"/>
              <a:t>: [PG ‘16]</a:t>
            </a:r>
          </a:p>
          <a:p>
            <a:pPr marL="0" indent="0">
              <a:buNone/>
            </a:pPr>
            <a:r>
              <a:rPr lang="en-US" sz="4000" b="1" dirty="0"/>
              <a:t>Wellness/Health</a:t>
            </a:r>
            <a:r>
              <a:rPr lang="en-US" sz="4000" dirty="0"/>
              <a:t>: [ZKZ ’09, SLLSPM ’11, NSTWCSM ’14, PGCRRH ’14, NHS ’15, KHSBATM ‘15, HFKMTY ’16]</a:t>
            </a:r>
          </a:p>
        </p:txBody>
      </p:sp>
    </p:spTree>
    <p:extLst>
      <p:ext uri="{BB962C8B-B14F-4D97-AF65-F5344CB8AC3E}">
        <p14:creationId xmlns:p14="http://schemas.microsoft.com/office/powerpoint/2010/main" val="22365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D66C-D3BA-4324-8BB2-4F63AA83274C}"/>
              </a:ext>
            </a:extLst>
          </p:cNvPr>
          <p:cNvSpPr>
            <a:spLocks noGrp="1"/>
          </p:cNvSpPr>
          <p:nvPr>
            <p:ph type="title"/>
          </p:nvPr>
        </p:nvSpPr>
        <p:spPr/>
        <p:txBody>
          <a:bodyPr/>
          <a:lstStyle/>
          <a:p>
            <a:r>
              <a:rPr lang="en-US" dirty="0"/>
              <a:t>Why CBs?</a:t>
            </a:r>
          </a:p>
        </p:txBody>
      </p:sp>
      <p:sp>
        <p:nvSpPr>
          <p:cNvPr id="3" name="Text Placeholder 2">
            <a:extLst>
              <a:ext uri="{FF2B5EF4-FFF2-40B4-BE49-F238E27FC236}">
                <a16:creationId xmlns:a16="http://schemas.microsoft.com/office/drawing/2014/main" id="{8F4035DE-9C0A-44D8-A0AB-EF41142E614C}"/>
              </a:ext>
            </a:extLst>
          </p:cNvPr>
          <p:cNvSpPr>
            <a:spLocks noGrp="1"/>
          </p:cNvSpPr>
          <p:nvPr>
            <p:ph type="body" sz="quarter" idx="10"/>
          </p:nvPr>
        </p:nvSpPr>
        <p:spPr>
          <a:xfrm>
            <a:off x="0" y="985837"/>
            <a:ext cx="12435698" cy="5287601"/>
          </a:xfrm>
        </p:spPr>
        <p:txBody>
          <a:bodyPr/>
          <a:lstStyle/>
          <a:p>
            <a:r>
              <a:rPr lang="en-US" dirty="0"/>
              <a:t>Reasonable approximation for many applications</a:t>
            </a:r>
          </a:p>
          <a:p>
            <a:pPr lvl="1"/>
            <a:r>
              <a:rPr lang="en-US" dirty="0"/>
              <a:t>News, ads, education, music recommendation, robotics, health/wellness … </a:t>
            </a:r>
          </a:p>
          <a:p>
            <a:pPr lvl="1"/>
            <a:endParaRPr lang="en-US" dirty="0"/>
          </a:p>
          <a:p>
            <a:r>
              <a:rPr lang="en-US" dirty="0"/>
              <a:t>Eliminates need for long-term planning </a:t>
            </a:r>
          </a:p>
          <a:p>
            <a:endParaRPr lang="en-US" dirty="0"/>
          </a:p>
          <a:p>
            <a:r>
              <a:rPr lang="en-US" dirty="0"/>
              <a:t>Still need to explore across actions</a:t>
            </a:r>
          </a:p>
          <a:p>
            <a:r>
              <a:rPr lang="en-US" dirty="0"/>
              <a:t>while generalizing across contexts</a:t>
            </a:r>
          </a:p>
          <a:p>
            <a:r>
              <a:rPr lang="en-US" dirty="0"/>
              <a:t>and obtaining high rewards</a:t>
            </a:r>
          </a:p>
          <a:p>
            <a:r>
              <a:rPr lang="en-US" dirty="0"/>
              <a:t>Application integration remains challenging</a:t>
            </a:r>
          </a:p>
        </p:txBody>
      </p:sp>
    </p:spTree>
    <p:extLst>
      <p:ext uri="{BB962C8B-B14F-4D97-AF65-F5344CB8AC3E}">
        <p14:creationId xmlns:p14="http://schemas.microsoft.com/office/powerpoint/2010/main" val="28447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D067CA-52FF-4641-A1A9-AD5A64E9EA36}"/>
              </a:ext>
            </a:extLst>
          </p:cNvPr>
          <p:cNvSpPr/>
          <p:nvPr/>
        </p:nvSpPr>
        <p:spPr>
          <a:xfrm>
            <a:off x="-1" y="1558674"/>
            <a:ext cx="12436475" cy="1062727"/>
          </a:xfrm>
          <a:prstGeom prst="rect">
            <a:avLst/>
          </a:prstGeom>
        </p:spPr>
        <p:txBody>
          <a:bodyPr wrap="square">
            <a:spAutoFit/>
          </a:bodyPr>
          <a:lstStyle/>
          <a:p>
            <a:pPr marL="757735" marR="0" lvl="0" indent="-757735" algn="l" defTabSz="932742" rtl="0" eaLnBrk="1" fontAlgn="auto" latinLnBrk="0" hangingPunct="1">
              <a:lnSpc>
                <a:spcPct val="150000"/>
              </a:lnSpc>
              <a:spcBef>
                <a:spcPts val="0"/>
              </a:spcBef>
              <a:spcAft>
                <a:spcPts val="0"/>
              </a:spcAft>
              <a:buClrTx/>
              <a:buSzTx/>
              <a:buFontTx/>
              <a:buAutoNum type="arabicParenR"/>
              <a:tabLst/>
              <a:defRPr/>
            </a:pPr>
            <a:r>
              <a:rPr kumimoji="0" lang="en-US" sz="4800" b="0" i="0" u="none" strike="noStrike" kern="1200" cap="none" spc="0" normalizeH="0" baseline="0" noProof="0" dirty="0">
                <a:ln>
                  <a:noFill/>
                </a:ln>
                <a:solidFill>
                  <a:srgbClr val="FF0000"/>
                </a:solidFill>
                <a:effectLst/>
                <a:uLnTx/>
                <a:uFillTx/>
                <a:latin typeface="Segoe UI Semilight"/>
              </a:rPr>
              <a:t>Good fit for many real problems</a:t>
            </a:r>
          </a:p>
        </p:txBody>
      </p:sp>
      <p:sp>
        <p:nvSpPr>
          <p:cNvPr id="2" name="Title 1">
            <a:extLst>
              <a:ext uri="{FF2B5EF4-FFF2-40B4-BE49-F238E27FC236}">
                <a16:creationId xmlns:a16="http://schemas.microsoft.com/office/drawing/2014/main" id="{13D49432-B5D9-4851-967E-FB38778831C7}"/>
              </a:ext>
            </a:extLst>
          </p:cNvPr>
          <p:cNvSpPr>
            <a:spLocks noGrp="1"/>
          </p:cNvSpPr>
          <p:nvPr>
            <p:ph type="title"/>
          </p:nvPr>
        </p:nvSpPr>
        <p:spPr>
          <a:xfrm>
            <a:off x="0" y="68262"/>
            <a:ext cx="11889564" cy="917575"/>
          </a:xfrm>
        </p:spPr>
        <p:txBody>
          <a:bodyPr/>
          <a:lstStyle/>
          <a:p>
            <a:r>
              <a:rPr lang="en-US" sz="7200" dirty="0">
                <a:solidFill>
                  <a:schemeClr val="bg1"/>
                </a:solidFill>
              </a:rPr>
              <a:t>Take-aways</a:t>
            </a:r>
          </a:p>
        </p:txBody>
      </p:sp>
    </p:spTree>
    <p:extLst>
      <p:ext uri="{BB962C8B-B14F-4D97-AF65-F5344CB8AC3E}">
        <p14:creationId xmlns:p14="http://schemas.microsoft.com/office/powerpoint/2010/main" val="274053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D067CA-52FF-4641-A1A9-AD5A64E9EA36}"/>
              </a:ext>
            </a:extLst>
          </p:cNvPr>
          <p:cNvSpPr/>
          <p:nvPr/>
        </p:nvSpPr>
        <p:spPr>
          <a:xfrm>
            <a:off x="0" y="984249"/>
            <a:ext cx="12039600" cy="6001643"/>
          </a:xfrm>
          <a:prstGeom prst="rect">
            <a:avLst/>
          </a:prstGeom>
        </p:spPr>
        <p:txBody>
          <a:bodyPr wrap="square">
            <a:spAutoFit/>
          </a:bodyPr>
          <a:lstStyle/>
          <a:p>
            <a:pPr marL="757735" marR="0" lvl="0" indent="-757735" algn="l" defTabSz="932742" rtl="0" eaLnBrk="1" fontAlgn="auto" latinLnBrk="0" hangingPunct="1">
              <a:lnSpc>
                <a:spcPct val="100000"/>
              </a:lnSpc>
              <a:spcBef>
                <a:spcPts val="0"/>
              </a:spcBef>
              <a:spcAft>
                <a:spcPts val="0"/>
              </a:spcAft>
              <a:buClrTx/>
              <a:buSzTx/>
              <a:buFontTx/>
              <a:buAutoNum type="arabicParenR"/>
              <a:tabLst/>
              <a:defRPr/>
            </a:pPr>
            <a:r>
              <a:rPr kumimoji="0" lang="en-US" sz="6000" b="0" i="0" u="none" strike="noStrike" kern="1200" cap="none" spc="0" normalizeH="0" baseline="0" noProof="0" dirty="0" err="1">
                <a:ln>
                  <a:noFill/>
                </a:ln>
                <a:solidFill>
                  <a:srgbClr val="FF0000"/>
                </a:solidFill>
                <a:effectLst/>
                <a:uLnTx/>
                <a:uFillTx/>
                <a:latin typeface="Segoe UI Semilight"/>
                <a:ea typeface="+mn-ea"/>
                <a:cs typeface="+mn-cs"/>
              </a:rPr>
              <a:t>Algs</a:t>
            </a:r>
            <a:r>
              <a:rPr kumimoji="0" lang="en-US" sz="6000" b="0" i="0" u="none" strike="noStrike" kern="1200" cap="none" spc="0" normalizeH="0" baseline="0" noProof="0" dirty="0">
                <a:ln>
                  <a:noFill/>
                </a:ln>
                <a:solidFill>
                  <a:srgbClr val="FF0000"/>
                </a:solidFill>
                <a:effectLst/>
                <a:uLnTx/>
                <a:uFillTx/>
                <a:latin typeface="Segoe UI Semilight"/>
                <a:ea typeface="+mn-ea"/>
                <a:cs typeface="+mn-cs"/>
              </a:rPr>
              <a:t> &amp; Theory Overview</a:t>
            </a:r>
          </a:p>
          <a:p>
            <a:pPr marL="1224106" lvl="1" indent="-757735">
              <a:buFontTx/>
              <a:buAutoNum type="arabicParenR"/>
              <a:defRPr/>
            </a:pPr>
            <a:r>
              <a:rPr lang="en-US" sz="4800" dirty="0">
                <a:solidFill>
                  <a:srgbClr val="FF0000"/>
                </a:solidFill>
                <a:latin typeface="Segoe UI Semilight"/>
              </a:rPr>
              <a:t>Evaluate?</a:t>
            </a:r>
          </a:p>
          <a:p>
            <a:pPr marL="1224106" lvl="1" indent="-757735">
              <a:buFontTx/>
              <a:buAutoNum type="arabicParenR"/>
              <a:defRPr/>
            </a:pPr>
            <a:r>
              <a:rPr kumimoji="0" lang="en-US" sz="4800" b="0" i="0" u="none" strike="noStrike" kern="1200" cap="none" spc="0" normalizeH="0" baseline="0" noProof="0" dirty="0">
                <a:ln>
                  <a:noFill/>
                </a:ln>
                <a:solidFill>
                  <a:srgbClr val="FF0000"/>
                </a:solidFill>
                <a:effectLst/>
                <a:uLnTx/>
                <a:uFillTx/>
                <a:latin typeface="Segoe UI Semilight"/>
              </a:rPr>
              <a:t>Learn?</a:t>
            </a:r>
          </a:p>
          <a:p>
            <a:pPr marL="1224106" lvl="1" indent="-757735">
              <a:buFontTx/>
              <a:buAutoNum type="arabicParenR"/>
              <a:defRPr/>
            </a:pPr>
            <a:r>
              <a:rPr lang="en-US" sz="4800" dirty="0">
                <a:solidFill>
                  <a:srgbClr val="FF0000"/>
                </a:solidFill>
                <a:latin typeface="Segoe UI Semilight"/>
              </a:rPr>
              <a:t>Explore?</a:t>
            </a:r>
            <a:endParaRPr kumimoji="0" lang="en-US" sz="4800" b="0" i="0" u="none" strike="noStrike" kern="1200" cap="none" spc="0" normalizeH="0" baseline="0" noProof="0" dirty="0">
              <a:ln>
                <a:noFill/>
              </a:ln>
              <a:solidFill>
                <a:srgbClr val="FF0000"/>
              </a:solidFill>
              <a:effectLst/>
              <a:uLnTx/>
              <a:uFillTx/>
              <a:latin typeface="Segoe UI Semilight"/>
            </a:endParaRPr>
          </a:p>
          <a:p>
            <a:pPr marL="757735" marR="0" lvl="0" indent="-757735" algn="l" defTabSz="932742" rtl="0" eaLnBrk="1" fontAlgn="auto" latinLnBrk="0" hangingPunct="1">
              <a:lnSpc>
                <a:spcPct val="100000"/>
              </a:lnSpc>
              <a:spcBef>
                <a:spcPts val="0"/>
              </a:spcBef>
              <a:spcAft>
                <a:spcPts val="0"/>
              </a:spcAft>
              <a:buClrTx/>
              <a:buSzTx/>
              <a:buFontTx/>
              <a:buAutoNum type="arabicParenR"/>
              <a:tabLst/>
              <a:defRPr/>
            </a:pPr>
            <a:r>
              <a:rPr kumimoji="0" lang="en-US" sz="6000" b="0" i="0" u="none" strike="noStrike" kern="1200" cap="none" spc="0" normalizeH="0" baseline="0" noProof="0" dirty="0">
                <a:ln>
                  <a:noFill/>
                </a:ln>
                <a:solidFill>
                  <a:srgbClr val="FFFFFF"/>
                </a:solidFill>
                <a:effectLst/>
                <a:uLnTx/>
                <a:uFillTx/>
                <a:latin typeface="Segoe UI Semilight"/>
                <a:ea typeface="+mn-ea"/>
                <a:cs typeface="+mn-cs"/>
              </a:rPr>
              <a:t>Things that go wrong in practice</a:t>
            </a:r>
          </a:p>
          <a:p>
            <a:pPr marL="757735" marR="0" lvl="0" indent="-757735" algn="l" defTabSz="932742" rtl="0" eaLnBrk="1" fontAlgn="auto" latinLnBrk="0" hangingPunct="1">
              <a:lnSpc>
                <a:spcPct val="100000"/>
              </a:lnSpc>
              <a:spcBef>
                <a:spcPts val="0"/>
              </a:spcBef>
              <a:spcAft>
                <a:spcPts val="0"/>
              </a:spcAft>
              <a:buClrTx/>
              <a:buSzTx/>
              <a:buFontTx/>
              <a:buAutoNum type="arabicParenR"/>
              <a:tabLst/>
              <a:defRPr/>
            </a:pPr>
            <a:r>
              <a:rPr kumimoji="0" lang="en-US" sz="6000" b="0" i="0" u="none" strike="noStrike" kern="1200" cap="none" spc="0" normalizeH="0" baseline="0" noProof="0" dirty="0">
                <a:ln>
                  <a:noFill/>
                </a:ln>
                <a:solidFill>
                  <a:srgbClr val="FFFFFF"/>
                </a:solidFill>
                <a:effectLst/>
                <a:uLnTx/>
                <a:uFillTx/>
                <a:latin typeface="Segoe UI Semilight"/>
                <a:ea typeface="+mn-ea"/>
                <a:cs typeface="+mn-cs"/>
              </a:rPr>
              <a:t>Systems for going right</a:t>
            </a:r>
          </a:p>
          <a:p>
            <a:pPr marL="757735" marR="0" lvl="0" indent="-757735" algn="l" defTabSz="932742" rtl="0" eaLnBrk="1" fontAlgn="auto" latinLnBrk="0" hangingPunct="1">
              <a:lnSpc>
                <a:spcPct val="100000"/>
              </a:lnSpc>
              <a:spcBef>
                <a:spcPts val="0"/>
              </a:spcBef>
              <a:spcAft>
                <a:spcPts val="0"/>
              </a:spcAft>
              <a:buClrTx/>
              <a:buSzTx/>
              <a:buFontTx/>
              <a:buAutoNum type="arabicParenR"/>
              <a:tabLst/>
              <a:defRPr/>
            </a:pPr>
            <a:r>
              <a:rPr kumimoji="0" lang="en-US" sz="6000" b="0" i="0" u="none" strike="noStrike" kern="1200" cap="none" spc="0" normalizeH="0" baseline="0" noProof="0" dirty="0">
                <a:ln>
                  <a:noFill/>
                </a:ln>
                <a:solidFill>
                  <a:srgbClr val="FFFFFF"/>
                </a:solidFill>
                <a:effectLst/>
                <a:uLnTx/>
                <a:uFillTx/>
                <a:latin typeface="Segoe UI Semilight"/>
                <a:ea typeface="+mn-ea"/>
                <a:cs typeface="+mn-cs"/>
              </a:rPr>
              <a:t>Really doing it in practice</a:t>
            </a:r>
          </a:p>
        </p:txBody>
      </p:sp>
      <p:sp>
        <p:nvSpPr>
          <p:cNvPr id="2" name="Title 1">
            <a:extLst>
              <a:ext uri="{FF2B5EF4-FFF2-40B4-BE49-F238E27FC236}">
                <a16:creationId xmlns:a16="http://schemas.microsoft.com/office/drawing/2014/main" id="{13D49432-B5D9-4851-967E-FB38778831C7}"/>
              </a:ext>
            </a:extLst>
          </p:cNvPr>
          <p:cNvSpPr>
            <a:spLocks noGrp="1"/>
          </p:cNvSpPr>
          <p:nvPr>
            <p:ph type="title"/>
          </p:nvPr>
        </p:nvSpPr>
        <p:spPr>
          <a:xfrm>
            <a:off x="21824" y="66674"/>
            <a:ext cx="11889564" cy="917575"/>
          </a:xfrm>
        </p:spPr>
        <p:txBody>
          <a:bodyPr/>
          <a:lstStyle/>
          <a:p>
            <a:r>
              <a:rPr lang="en-US" sz="7200" dirty="0">
                <a:solidFill>
                  <a:schemeClr val="bg1"/>
                </a:solidFill>
              </a:rPr>
              <a:t>Outline</a:t>
            </a:r>
          </a:p>
        </p:txBody>
      </p:sp>
    </p:spTree>
    <p:extLst>
      <p:ext uri="{BB962C8B-B14F-4D97-AF65-F5344CB8AC3E}">
        <p14:creationId xmlns:p14="http://schemas.microsoft.com/office/powerpoint/2010/main" val="17937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22237" y="3095153"/>
            <a:ext cx="5224969" cy="2433129"/>
          </a:xfrm>
          <a:prstGeom prst="rect">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97974995"/>
              </p:ext>
            </p:extLst>
          </p:nvPr>
        </p:nvGraphicFramePr>
        <p:xfrm>
          <a:off x="2988623" y="3282966"/>
          <a:ext cx="2023800" cy="1671872"/>
        </p:xfrm>
        <a:graphic>
          <a:graphicData uri="http://schemas.openxmlformats.org/drawingml/2006/table">
            <a:tbl>
              <a:tblPr bandRow="1">
                <a:tableStyleId>{5940675A-B579-460E-94D1-54222C63F5DA}</a:tableStyleId>
              </a:tblPr>
              <a:tblGrid>
                <a:gridCol w="404760">
                  <a:extLst>
                    <a:ext uri="{9D8B030D-6E8A-4147-A177-3AD203B41FA5}">
                      <a16:colId xmlns:a16="http://schemas.microsoft.com/office/drawing/2014/main" val="20000"/>
                    </a:ext>
                  </a:extLst>
                </a:gridCol>
                <a:gridCol w="404760">
                  <a:extLst>
                    <a:ext uri="{9D8B030D-6E8A-4147-A177-3AD203B41FA5}">
                      <a16:colId xmlns:a16="http://schemas.microsoft.com/office/drawing/2014/main" val="20001"/>
                    </a:ext>
                  </a:extLst>
                </a:gridCol>
                <a:gridCol w="404760">
                  <a:extLst>
                    <a:ext uri="{9D8B030D-6E8A-4147-A177-3AD203B41FA5}">
                      <a16:colId xmlns:a16="http://schemas.microsoft.com/office/drawing/2014/main" val="20002"/>
                    </a:ext>
                  </a:extLst>
                </a:gridCol>
                <a:gridCol w="404760">
                  <a:extLst>
                    <a:ext uri="{9D8B030D-6E8A-4147-A177-3AD203B41FA5}">
                      <a16:colId xmlns:a16="http://schemas.microsoft.com/office/drawing/2014/main" val="20003"/>
                    </a:ext>
                  </a:extLst>
                </a:gridCol>
                <a:gridCol w="404760">
                  <a:extLst>
                    <a:ext uri="{9D8B030D-6E8A-4147-A177-3AD203B41FA5}">
                      <a16:colId xmlns:a16="http://schemas.microsoft.com/office/drawing/2014/main" val="20004"/>
                    </a:ext>
                  </a:extLst>
                </a:gridCol>
              </a:tblGrid>
              <a:tr h="417968">
                <a:tc>
                  <a:txBody>
                    <a:bodyPr/>
                    <a:lstStyle/>
                    <a:p>
                      <a:pPr algn="ctr"/>
                      <a:r>
                        <a:rPr lang="en-US" sz="1800" dirty="0"/>
                        <a:t>1</a:t>
                      </a:r>
                    </a:p>
                  </a:txBody>
                  <a:tcPr marL="93260" marR="93260" marT="46630" marB="46630">
                    <a:solidFill>
                      <a:schemeClr val="bg1"/>
                    </a:solidFill>
                  </a:tcPr>
                </a:tc>
                <a:tc>
                  <a:txBody>
                    <a:bodyPr/>
                    <a:lstStyle/>
                    <a:p>
                      <a:pPr algn="ctr"/>
                      <a:r>
                        <a:rPr lang="en-US" sz="1800" dirty="0"/>
                        <a:t>1</a:t>
                      </a:r>
                    </a:p>
                  </a:txBody>
                  <a:tcPr marL="93260" marR="93260" marT="46630" marB="46630">
                    <a:solidFill>
                      <a:schemeClr val="bg1"/>
                    </a:solidFill>
                  </a:tcPr>
                </a:tc>
                <a:tc>
                  <a:txBody>
                    <a:bodyPr/>
                    <a:lstStyle/>
                    <a:p>
                      <a:pPr algn="ctr"/>
                      <a:r>
                        <a:rPr lang="en-US" sz="1800" dirty="0"/>
                        <a:t>5</a:t>
                      </a:r>
                    </a:p>
                  </a:txBody>
                  <a:tcPr marL="93260" marR="93260" marT="46630" marB="46630">
                    <a:solidFill>
                      <a:schemeClr val="bg1"/>
                    </a:solidFill>
                  </a:tcPr>
                </a:tc>
                <a:tc>
                  <a:txBody>
                    <a:bodyPr/>
                    <a:lstStyle/>
                    <a:p>
                      <a:pPr algn="ctr"/>
                      <a:r>
                        <a:rPr lang="en-US" sz="1800" dirty="0"/>
                        <a:t>4</a:t>
                      </a:r>
                    </a:p>
                  </a:txBody>
                  <a:tcPr marL="93260" marR="93260" marT="46630" marB="46630">
                    <a:solidFill>
                      <a:schemeClr val="bg1"/>
                    </a:solidFill>
                  </a:tcPr>
                </a:tc>
                <a:tc>
                  <a:txBody>
                    <a:bodyPr/>
                    <a:lstStyle/>
                    <a:p>
                      <a:pPr algn="ctr"/>
                      <a:r>
                        <a:rPr lang="en-US" sz="1800" dirty="0"/>
                        <a:t>3</a:t>
                      </a:r>
                    </a:p>
                  </a:txBody>
                  <a:tcPr marL="93260" marR="93260" marT="46630" marB="46630">
                    <a:solidFill>
                      <a:schemeClr val="bg1"/>
                    </a:solidFill>
                  </a:tcPr>
                </a:tc>
                <a:extLst>
                  <a:ext uri="{0D108BD9-81ED-4DB2-BD59-A6C34878D82A}">
                    <a16:rowId xmlns:a16="http://schemas.microsoft.com/office/drawing/2014/main" val="10000"/>
                  </a:ext>
                </a:extLst>
              </a:tr>
              <a:tr h="417968">
                <a:tc>
                  <a:txBody>
                    <a:bodyPr/>
                    <a:lstStyle/>
                    <a:p>
                      <a:pPr algn="ctr"/>
                      <a:r>
                        <a:rPr lang="en-US" sz="1800" dirty="0"/>
                        <a:t>7</a:t>
                      </a:r>
                    </a:p>
                  </a:txBody>
                  <a:tcPr marL="93260" marR="93260" marT="46630" marB="46630">
                    <a:solidFill>
                      <a:schemeClr val="bg1"/>
                    </a:solidFill>
                  </a:tcPr>
                </a:tc>
                <a:tc>
                  <a:txBody>
                    <a:bodyPr/>
                    <a:lstStyle/>
                    <a:p>
                      <a:pPr algn="ctr"/>
                      <a:r>
                        <a:rPr lang="en-US" sz="1800" dirty="0"/>
                        <a:t>5</a:t>
                      </a:r>
                    </a:p>
                  </a:txBody>
                  <a:tcPr marL="93260" marR="93260" marT="46630" marB="46630">
                    <a:solidFill>
                      <a:schemeClr val="bg1"/>
                    </a:solidFill>
                  </a:tcPr>
                </a:tc>
                <a:tc>
                  <a:txBody>
                    <a:bodyPr/>
                    <a:lstStyle/>
                    <a:p>
                      <a:pPr algn="ctr"/>
                      <a:r>
                        <a:rPr lang="en-US" sz="1800" dirty="0"/>
                        <a:t>3</a:t>
                      </a:r>
                    </a:p>
                  </a:txBody>
                  <a:tcPr marL="93260" marR="93260" marT="46630" marB="46630">
                    <a:solidFill>
                      <a:schemeClr val="bg1"/>
                    </a:solidFill>
                  </a:tcPr>
                </a:tc>
                <a:tc>
                  <a:txBody>
                    <a:bodyPr/>
                    <a:lstStyle/>
                    <a:p>
                      <a:pPr algn="ctr"/>
                      <a:r>
                        <a:rPr lang="en-US" sz="1800" dirty="0"/>
                        <a:t>5</a:t>
                      </a:r>
                    </a:p>
                  </a:txBody>
                  <a:tcPr marL="93260" marR="93260" marT="46630" marB="46630">
                    <a:solidFill>
                      <a:schemeClr val="bg1"/>
                    </a:solidFill>
                  </a:tcPr>
                </a:tc>
                <a:tc>
                  <a:txBody>
                    <a:bodyPr/>
                    <a:lstStyle/>
                    <a:p>
                      <a:pPr algn="ctr"/>
                      <a:r>
                        <a:rPr lang="en-US" sz="1800" dirty="0"/>
                        <a:t>3</a:t>
                      </a:r>
                    </a:p>
                  </a:txBody>
                  <a:tcPr marL="93260" marR="93260" marT="46630" marB="46630">
                    <a:solidFill>
                      <a:schemeClr val="bg1"/>
                    </a:solidFill>
                  </a:tcPr>
                </a:tc>
                <a:extLst>
                  <a:ext uri="{0D108BD9-81ED-4DB2-BD59-A6C34878D82A}">
                    <a16:rowId xmlns:a16="http://schemas.microsoft.com/office/drawing/2014/main" val="10001"/>
                  </a:ext>
                </a:extLst>
              </a:tr>
              <a:tr h="417968">
                <a:tc>
                  <a:txBody>
                    <a:bodyPr/>
                    <a:lstStyle/>
                    <a:p>
                      <a:pPr algn="ctr"/>
                      <a:r>
                        <a:rPr lang="en-US" sz="1800" dirty="0"/>
                        <a:t>5</a:t>
                      </a:r>
                    </a:p>
                  </a:txBody>
                  <a:tcPr marL="93260" marR="93260" marT="46630" marB="46630">
                    <a:solidFill>
                      <a:schemeClr val="bg1"/>
                    </a:solidFill>
                  </a:tcPr>
                </a:tc>
                <a:tc>
                  <a:txBody>
                    <a:bodyPr/>
                    <a:lstStyle/>
                    <a:p>
                      <a:pPr algn="ctr"/>
                      <a:r>
                        <a:rPr lang="en-US" sz="1800" dirty="0"/>
                        <a:t>5</a:t>
                      </a:r>
                    </a:p>
                  </a:txBody>
                  <a:tcPr marL="93260" marR="93260" marT="46630" marB="46630">
                    <a:solidFill>
                      <a:schemeClr val="bg1"/>
                    </a:solidFill>
                  </a:tcPr>
                </a:tc>
                <a:tc>
                  <a:txBody>
                    <a:bodyPr/>
                    <a:lstStyle/>
                    <a:p>
                      <a:pPr algn="ctr"/>
                      <a:r>
                        <a:rPr lang="en-US" sz="1800" dirty="0"/>
                        <a:t>9</a:t>
                      </a:r>
                    </a:p>
                  </a:txBody>
                  <a:tcPr marL="93260" marR="93260" marT="46630" marB="46630">
                    <a:solidFill>
                      <a:schemeClr val="bg1"/>
                    </a:solidFill>
                  </a:tcPr>
                </a:tc>
                <a:tc>
                  <a:txBody>
                    <a:bodyPr/>
                    <a:lstStyle/>
                    <a:p>
                      <a:pPr algn="ctr"/>
                      <a:r>
                        <a:rPr lang="en-US" sz="1800" dirty="0"/>
                        <a:t>0</a:t>
                      </a:r>
                    </a:p>
                  </a:txBody>
                  <a:tcPr marL="93260" marR="93260" marT="46630" marB="46630">
                    <a:solidFill>
                      <a:schemeClr val="bg1"/>
                    </a:solidFill>
                  </a:tcPr>
                </a:tc>
                <a:tc>
                  <a:txBody>
                    <a:bodyPr/>
                    <a:lstStyle/>
                    <a:p>
                      <a:pPr algn="ctr"/>
                      <a:r>
                        <a:rPr lang="en-US" sz="1800" dirty="0"/>
                        <a:t>6</a:t>
                      </a:r>
                    </a:p>
                  </a:txBody>
                  <a:tcPr marL="93260" marR="93260" marT="46630" marB="46630">
                    <a:solidFill>
                      <a:schemeClr val="bg1"/>
                    </a:solidFill>
                  </a:tcPr>
                </a:tc>
                <a:extLst>
                  <a:ext uri="{0D108BD9-81ED-4DB2-BD59-A6C34878D82A}">
                    <a16:rowId xmlns:a16="http://schemas.microsoft.com/office/drawing/2014/main" val="10002"/>
                  </a:ext>
                </a:extLst>
              </a:tr>
              <a:tr h="417968">
                <a:tc>
                  <a:txBody>
                    <a:bodyPr/>
                    <a:lstStyle/>
                    <a:p>
                      <a:pPr algn="ctr"/>
                      <a:r>
                        <a:rPr lang="en-US" sz="1800" dirty="0"/>
                        <a:t>3</a:t>
                      </a:r>
                    </a:p>
                  </a:txBody>
                  <a:tcPr marL="93260" marR="93260" marT="46630" marB="46630">
                    <a:solidFill>
                      <a:schemeClr val="bg1"/>
                    </a:solidFill>
                  </a:tcPr>
                </a:tc>
                <a:tc>
                  <a:txBody>
                    <a:bodyPr/>
                    <a:lstStyle/>
                    <a:p>
                      <a:pPr algn="ctr"/>
                      <a:r>
                        <a:rPr lang="en-US" sz="1800" dirty="0"/>
                        <a:t>5</a:t>
                      </a:r>
                    </a:p>
                  </a:txBody>
                  <a:tcPr marL="93260" marR="93260" marT="46630" marB="46630">
                    <a:solidFill>
                      <a:schemeClr val="bg1"/>
                    </a:solidFill>
                  </a:tcPr>
                </a:tc>
                <a:tc>
                  <a:txBody>
                    <a:bodyPr/>
                    <a:lstStyle/>
                    <a:p>
                      <a:pPr algn="ctr"/>
                      <a:r>
                        <a:rPr lang="en-US" sz="1800" dirty="0"/>
                        <a:t>2</a:t>
                      </a:r>
                    </a:p>
                  </a:txBody>
                  <a:tcPr marL="93260" marR="93260" marT="46630" marB="46630">
                    <a:solidFill>
                      <a:schemeClr val="bg1"/>
                    </a:solidFill>
                  </a:tcPr>
                </a:tc>
                <a:tc>
                  <a:txBody>
                    <a:bodyPr/>
                    <a:lstStyle/>
                    <a:p>
                      <a:pPr algn="ctr"/>
                      <a:r>
                        <a:rPr lang="en-US" sz="1800" dirty="0"/>
                        <a:t>0</a:t>
                      </a:r>
                    </a:p>
                  </a:txBody>
                  <a:tcPr marL="93260" marR="93260" marT="46630" marB="46630">
                    <a:solidFill>
                      <a:schemeClr val="bg1"/>
                    </a:solidFill>
                  </a:tcPr>
                </a:tc>
                <a:tc>
                  <a:txBody>
                    <a:bodyPr/>
                    <a:lstStyle/>
                    <a:p>
                      <a:pPr algn="ctr"/>
                      <a:r>
                        <a:rPr lang="en-US" sz="1800" dirty="0"/>
                        <a:t>0</a:t>
                      </a:r>
                    </a:p>
                  </a:txBody>
                  <a:tcPr marL="93260" marR="93260" marT="46630" marB="46630">
                    <a:solidFill>
                      <a:schemeClr val="bg1"/>
                    </a:solidFill>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199952" y="3157918"/>
            <a:ext cx="2211946" cy="2128442"/>
            <a:chOff x="5996352" y="360478"/>
            <a:chExt cx="2168771" cy="2086897"/>
          </a:xfrm>
        </p:grpSpPr>
        <p:pic>
          <p:nvPicPr>
            <p:cNvPr id="2" name="Picture 1"/>
            <p:cNvPicPr/>
            <p:nvPr/>
          </p:nvPicPr>
          <p:blipFill rotWithShape="1">
            <a:blip r:embed="rId3"/>
            <a:srcRect l="3383" t="7463" r="70533" b="55794"/>
            <a:stretch/>
          </p:blipFill>
          <p:spPr bwMode="auto">
            <a:xfrm>
              <a:off x="5996352" y="360478"/>
              <a:ext cx="2168771" cy="1796569"/>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6180821" y="2164862"/>
              <a:ext cx="1810176" cy="282513"/>
            </a:xfrm>
            <a:prstGeom prst="rect">
              <a:avLst/>
            </a:prstGeom>
            <a:noFill/>
          </p:spPr>
          <p:txBody>
            <a:bodyPr wrap="none" lIns="0" tIns="0" rIns="0" bIns="0" rtlCol="0">
              <a:spAutoFit/>
            </a:bodyPr>
            <a:lstStyle/>
            <a:p>
              <a:r>
                <a:rPr lang="en-US" sz="1836" dirty="0">
                  <a:gradFill>
                    <a:gsLst>
                      <a:gs pos="2917">
                        <a:schemeClr val="tx1"/>
                      </a:gs>
                      <a:gs pos="30000">
                        <a:schemeClr val="tx1"/>
                      </a:gs>
                    </a:gsLst>
                    <a:lin ang="5400000" scaled="0"/>
                  </a:gradFill>
                </a:rPr>
                <a:t>Training examples</a:t>
              </a:r>
            </a:p>
          </p:txBody>
        </p:sp>
      </p:grpSp>
      <p:sp>
        <p:nvSpPr>
          <p:cNvPr id="5" name="TextBox 4"/>
          <p:cNvSpPr txBox="1"/>
          <p:nvPr/>
        </p:nvSpPr>
        <p:spPr>
          <a:xfrm>
            <a:off x="3194378" y="4998223"/>
            <a:ext cx="1468545" cy="288137"/>
          </a:xfrm>
          <a:prstGeom prst="rect">
            <a:avLst/>
          </a:prstGeom>
          <a:noFill/>
        </p:spPr>
        <p:txBody>
          <a:bodyPr wrap="none" lIns="0" tIns="0" rIns="0" bIns="0" rtlCol="0">
            <a:spAutoFit/>
          </a:bodyPr>
          <a:lstStyle/>
          <a:p>
            <a:r>
              <a:rPr lang="en-US" sz="1836" dirty="0">
                <a:gradFill>
                  <a:gsLst>
                    <a:gs pos="2917">
                      <a:schemeClr val="tx1"/>
                    </a:gs>
                    <a:gs pos="30000">
                      <a:schemeClr val="tx1"/>
                    </a:gs>
                  </a:gsLst>
                  <a:lin ang="5400000" scaled="0"/>
                </a:gradFill>
              </a:rPr>
              <a:t>Training labels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838" y="2849038"/>
            <a:ext cx="3749593" cy="292535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5738" t="62594" r="60304" b="28687"/>
          <a:stretch/>
        </p:blipFill>
        <p:spPr>
          <a:xfrm>
            <a:off x="10476332" y="1945590"/>
            <a:ext cx="735320" cy="968469"/>
          </a:xfrm>
          <a:prstGeom prst="rect">
            <a:avLst/>
          </a:prstGeom>
        </p:spPr>
      </p:pic>
      <p:sp>
        <p:nvSpPr>
          <p:cNvPr id="9" name="Flowchart: Document 8"/>
          <p:cNvSpPr/>
          <p:nvPr/>
        </p:nvSpPr>
        <p:spPr bwMode="auto">
          <a:xfrm>
            <a:off x="9908401" y="3733087"/>
            <a:ext cx="1871184" cy="1183689"/>
          </a:xfrm>
          <a:prstGeom prst="flowChartDocumen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ea typeface="Segoe UI" pitchFamily="34" charset="0"/>
                <a:cs typeface="Segoe UI" pitchFamily="34" charset="0"/>
              </a:rPr>
              <a:t>Accurate digit classifier</a:t>
            </a:r>
          </a:p>
        </p:txBody>
      </p:sp>
      <p:sp>
        <p:nvSpPr>
          <p:cNvPr id="10" name="TextBox 9"/>
          <p:cNvSpPr txBox="1"/>
          <p:nvPr/>
        </p:nvSpPr>
        <p:spPr>
          <a:xfrm>
            <a:off x="10717285" y="5664054"/>
            <a:ext cx="253412" cy="576340"/>
          </a:xfrm>
          <a:prstGeom prst="rect">
            <a:avLst/>
          </a:prstGeom>
          <a:noFill/>
        </p:spPr>
        <p:txBody>
          <a:bodyPr wrap="none" lIns="0" tIns="0" rIns="0" bIns="0" rtlCol="0">
            <a:spAutoFit/>
          </a:bodyPr>
          <a:lstStyle/>
          <a:p>
            <a:r>
              <a:rPr lang="en-US" sz="3672" dirty="0">
                <a:gradFill>
                  <a:gsLst>
                    <a:gs pos="2917">
                      <a:schemeClr val="tx1"/>
                    </a:gs>
                    <a:gs pos="30000">
                      <a:schemeClr val="tx1"/>
                    </a:gs>
                  </a:gsLst>
                  <a:lin ang="5400000" scaled="0"/>
                </a:gradFill>
              </a:rPr>
              <a:t>2</a:t>
            </a:r>
          </a:p>
        </p:txBody>
      </p:sp>
      <p:sp>
        <p:nvSpPr>
          <p:cNvPr id="13" name="Down Arrow 12"/>
          <p:cNvSpPr/>
          <p:nvPr/>
        </p:nvSpPr>
        <p:spPr bwMode="auto">
          <a:xfrm rot="-5400000">
            <a:off x="9431705" y="4083117"/>
            <a:ext cx="496192" cy="457200"/>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a:stCxn id="8" idx="2"/>
            <a:endCxn id="9" idx="0"/>
          </p:cNvCxnSpPr>
          <p:nvPr/>
        </p:nvCxnSpPr>
        <p:spPr>
          <a:xfrm>
            <a:off x="10843992" y="2914060"/>
            <a:ext cx="1" cy="81902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a:endCxn id="10" idx="0"/>
          </p:cNvCxnSpPr>
          <p:nvPr/>
        </p:nvCxnSpPr>
        <p:spPr>
          <a:xfrm flipH="1">
            <a:off x="10843991" y="4838520"/>
            <a:ext cx="2" cy="82553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94437" y="5774396"/>
            <a:ext cx="2148345" cy="313932"/>
          </a:xfrm>
          <a:prstGeom prst="rect">
            <a:avLst/>
          </a:prstGeom>
          <a:noFill/>
        </p:spPr>
        <p:txBody>
          <a:bodyPr wrap="none" lIns="0" tIns="0" rIns="0" bIns="0" rtlCol="0">
            <a:spAutoFit/>
          </a:bodyPr>
          <a:lstStyle/>
          <a:p>
            <a:r>
              <a:rPr lang="en-US" sz="2040" dirty="0">
                <a:gradFill>
                  <a:gsLst>
                    <a:gs pos="2917">
                      <a:schemeClr val="tx1"/>
                    </a:gs>
                    <a:gs pos="30000">
                      <a:schemeClr val="tx1"/>
                    </a:gs>
                  </a:gsLst>
                  <a:lin ang="5400000" scaled="0"/>
                </a:gradFill>
              </a:rPr>
              <a:t>Supervised Learner</a:t>
            </a:r>
          </a:p>
        </p:txBody>
      </p:sp>
      <p:sp>
        <p:nvSpPr>
          <p:cNvPr id="22" name="Down Arrow 21"/>
          <p:cNvSpPr/>
          <p:nvPr/>
        </p:nvSpPr>
        <p:spPr bwMode="auto">
          <a:xfrm rot="16200000">
            <a:off x="5247393" y="4137569"/>
            <a:ext cx="496192" cy="457200"/>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itle 1"/>
          <p:cNvSpPr txBox="1">
            <a:spLocks/>
          </p:cNvSpPr>
          <p:nvPr/>
        </p:nvSpPr>
        <p:spPr>
          <a:xfrm>
            <a:off x="0" y="71040"/>
            <a:ext cx="11478546" cy="128443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a:t>The Supervised Learning Paradigm</a:t>
            </a:r>
          </a:p>
        </p:txBody>
      </p:sp>
    </p:spTree>
    <p:extLst>
      <p:ext uri="{BB962C8B-B14F-4D97-AF65-F5344CB8AC3E}">
        <p14:creationId xmlns:p14="http://schemas.microsoft.com/office/powerpoint/2010/main" val="19011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9" grpId="0" animBg="1"/>
      <p:bldP spid="10" grpId="0"/>
      <p:bldP spid="13" grpId="0" animBg="1"/>
      <p:bldP spid="21"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8262"/>
            <a:ext cx="12098488" cy="1351600"/>
          </a:xfrm>
          <a:prstGeom prst="rect">
            <a:avLst/>
          </a:prstGeom>
        </p:spPr>
        <p:txBody>
          <a:bodyPr vert="horz" lIns="93236" tIns="46618" rIns="93236" bIns="466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730" spc="-102" dirty="0">
                <a:ln w="3175">
                  <a:noFill/>
                </a:ln>
                <a:gradFill>
                  <a:gsLst>
                    <a:gs pos="1250">
                      <a:schemeClr val="tx1"/>
                    </a:gs>
                    <a:gs pos="100000">
                      <a:schemeClr val="tx1"/>
                    </a:gs>
                  </a:gsLst>
                  <a:lin ang="5400000" scaled="0"/>
                </a:gradFill>
                <a:ea typeface="+mn-ea"/>
                <a:cs typeface="Segoe UI" pitchFamily="34" charset="0"/>
              </a:rPr>
              <a:t>Contextual Bandits</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68682" y="1880200"/>
                <a:ext cx="11602708" cy="5009818"/>
              </a:xfrm>
              <a:prstGeom prst="rect">
                <a:avLst/>
              </a:prstGeom>
            </p:spPr>
            <p:txBody>
              <a:bodyPr vert="horz" lIns="93236" tIns="46618" rIns="93236" bIns="466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gradFill>
                      <a:gsLst>
                        <a:gs pos="1250">
                          <a:schemeClr val="tx1"/>
                        </a:gs>
                        <a:gs pos="100000">
                          <a:schemeClr val="tx1"/>
                        </a:gs>
                      </a:gsLst>
                      <a:lin ang="5400000" scaled="0"/>
                    </a:gradFill>
                  </a:rPr>
                  <a:t>Repeatedly: </a:t>
                </a:r>
              </a:p>
              <a:p>
                <a:pPr marL="524429" indent="-524429">
                  <a:buFont typeface="+mj-lt"/>
                  <a:buAutoNum type="arabicPeriod"/>
                </a:pPr>
                <a:r>
                  <a:rPr lang="en-US" sz="4000" dirty="0">
                    <a:gradFill>
                      <a:gsLst>
                        <a:gs pos="1250">
                          <a:schemeClr val="tx1"/>
                        </a:gs>
                        <a:gs pos="100000">
                          <a:schemeClr val="tx1"/>
                        </a:gs>
                      </a:gsLst>
                      <a:lin ang="5400000" scaled="0"/>
                    </a:gradFill>
                  </a:rPr>
                  <a:t> Observe features </a:t>
                </a:r>
                <a14:m>
                  <m:oMath xmlns:m="http://schemas.openxmlformats.org/officeDocument/2006/math">
                    <m:r>
                      <a:rPr lang="en-US" sz="4000" smtClean="0">
                        <a:solidFill>
                          <a:srgbClr val="FF0000"/>
                        </a:solidFill>
                        <a:latin typeface="Cambria Math" panose="02040503050406030204" pitchFamily="18" charset="0"/>
                      </a:rPr>
                      <m:t>𝑥</m:t>
                    </m:r>
                  </m:oMath>
                </a14:m>
                <a:endParaRPr lang="en-US" sz="4000" dirty="0">
                  <a:gradFill>
                    <a:gsLst>
                      <a:gs pos="1250">
                        <a:schemeClr val="tx1"/>
                      </a:gs>
                      <a:gs pos="100000">
                        <a:schemeClr val="tx1"/>
                      </a:gs>
                    </a:gsLst>
                    <a:lin ang="5400000" scaled="0"/>
                  </a:gradFill>
                </a:endParaRPr>
              </a:p>
              <a:p>
                <a:pPr marL="524429" indent="-524429">
                  <a:buFont typeface="+mj-lt"/>
                  <a:buAutoNum type="arabicPeriod"/>
                </a:pPr>
                <a:r>
                  <a:rPr lang="en-US" sz="4000" dirty="0">
                    <a:gradFill>
                      <a:gsLst>
                        <a:gs pos="1250">
                          <a:schemeClr val="tx1"/>
                        </a:gs>
                        <a:gs pos="100000">
                          <a:schemeClr val="tx1"/>
                        </a:gs>
                      </a:gsLst>
                      <a:lin ang="5400000" scaled="0"/>
                    </a:gradFill>
                  </a:rPr>
                  <a:t> Choose action </a:t>
                </a:r>
                <a14:m>
                  <m:oMath xmlns:m="http://schemas.openxmlformats.org/officeDocument/2006/math">
                    <m:r>
                      <a:rPr lang="en-US" sz="4000" smtClean="0">
                        <a:solidFill>
                          <a:srgbClr val="FF0000"/>
                        </a:solidFill>
                        <a:latin typeface="Cambria Math" panose="02040503050406030204" pitchFamily="18" charset="0"/>
                      </a:rPr>
                      <m:t>𝑎</m:t>
                    </m:r>
                    <m:r>
                      <a:rPr lang="en-US" sz="4000" smtClean="0">
                        <a:solidFill>
                          <a:srgbClr val="FF0000"/>
                        </a:solidFill>
                        <a:latin typeface="Cambria Math" panose="02040503050406030204" pitchFamily="18" charset="0"/>
                      </a:rPr>
                      <m:t>∈</m:t>
                    </m:r>
                    <m:r>
                      <a:rPr lang="en-US" sz="4000" smtClean="0">
                        <a:solidFill>
                          <a:srgbClr val="FF0000"/>
                        </a:solidFill>
                        <a:latin typeface="Cambria Math" panose="02040503050406030204" pitchFamily="18" charset="0"/>
                      </a:rPr>
                      <m:t>𝐴</m:t>
                    </m:r>
                  </m:oMath>
                </a14:m>
                <a:r>
                  <a:rPr lang="en-US" sz="4000" dirty="0">
                    <a:gradFill>
                      <a:gsLst>
                        <a:gs pos="1250">
                          <a:schemeClr val="tx1"/>
                        </a:gs>
                        <a:gs pos="100000">
                          <a:schemeClr val="tx1"/>
                        </a:gs>
                      </a:gsLst>
                      <a:lin ang="5400000" scaled="0"/>
                    </a:gradFill>
                  </a:rPr>
                  <a:t> based </a:t>
                </a:r>
                <a:r>
                  <a:rPr lang="en-US" sz="4000">
                    <a:gradFill>
                      <a:gsLst>
                        <a:gs pos="1250">
                          <a:schemeClr val="tx1"/>
                        </a:gs>
                        <a:gs pos="100000">
                          <a:schemeClr val="tx1"/>
                        </a:gs>
                      </a:gsLst>
                      <a:lin ang="5400000" scaled="0"/>
                    </a:gradFill>
                  </a:rPr>
                  <a:t>on features</a:t>
                </a:r>
                <a:endParaRPr lang="en-US" sz="4000" dirty="0">
                  <a:gradFill>
                    <a:gsLst>
                      <a:gs pos="1250">
                        <a:schemeClr val="tx1"/>
                      </a:gs>
                      <a:gs pos="100000">
                        <a:schemeClr val="tx1"/>
                      </a:gs>
                    </a:gsLst>
                    <a:lin ang="5400000" scaled="0"/>
                  </a:gradFill>
                </a:endParaRPr>
              </a:p>
              <a:p>
                <a:pPr marL="524429" indent="-524429">
                  <a:buFont typeface="+mj-lt"/>
                  <a:buAutoNum type="arabicPeriod"/>
                </a:pPr>
                <a:r>
                  <a:rPr lang="en-US" sz="4000" dirty="0">
                    <a:gradFill>
                      <a:gsLst>
                        <a:gs pos="1250">
                          <a:schemeClr val="tx1"/>
                        </a:gs>
                        <a:gs pos="100000">
                          <a:schemeClr val="tx1"/>
                        </a:gs>
                      </a:gsLst>
                      <a:lin ang="5400000" scaled="0"/>
                    </a:gradFill>
                  </a:rPr>
                  <a:t> Observe reward </a:t>
                </a:r>
                <a14:m>
                  <m:oMath xmlns:m="http://schemas.openxmlformats.org/officeDocument/2006/math">
                    <m:r>
                      <a:rPr lang="en-US" sz="4000" smtClean="0">
                        <a:solidFill>
                          <a:srgbClr val="FF0000"/>
                        </a:solidFill>
                        <a:latin typeface="Cambria Math" panose="02040503050406030204" pitchFamily="18" charset="0"/>
                      </a:rPr>
                      <m:t>𝑟</m:t>
                    </m:r>
                  </m:oMath>
                </a14:m>
                <a:endParaRPr lang="en-US" sz="4000" dirty="0">
                  <a:gradFill>
                    <a:gsLst>
                      <a:gs pos="1250">
                        <a:schemeClr val="tx1"/>
                      </a:gs>
                      <a:gs pos="100000">
                        <a:schemeClr val="tx1"/>
                      </a:gs>
                    </a:gsLst>
                    <a:lin ang="5400000" scaled="0"/>
                  </a:gradFill>
                </a:endParaRPr>
              </a:p>
              <a:p>
                <a:pPr marL="0" indent="0">
                  <a:buNone/>
                </a:pPr>
                <a:r>
                  <a:rPr lang="en-US" sz="4000" b="1" dirty="0">
                    <a:gradFill>
                      <a:gsLst>
                        <a:gs pos="1250">
                          <a:schemeClr val="tx1"/>
                        </a:gs>
                        <a:gs pos="100000">
                          <a:schemeClr val="tx1"/>
                        </a:gs>
                      </a:gsLst>
                      <a:lin ang="5400000" scaled="0"/>
                    </a:gradFill>
                  </a:rPr>
                  <a:t>Goal: Maximize expected reward</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68682" y="1880200"/>
                <a:ext cx="11602708" cy="500981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130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13C5-3985-4D49-8075-949B15544026}"/>
              </a:ext>
            </a:extLst>
          </p:cNvPr>
          <p:cNvSpPr>
            <a:spLocks noGrp="1"/>
          </p:cNvSpPr>
          <p:nvPr>
            <p:ph type="title"/>
          </p:nvPr>
        </p:nvSpPr>
        <p:spPr>
          <a:xfrm>
            <a:off x="0" y="74277"/>
            <a:ext cx="11889564" cy="917575"/>
          </a:xfrm>
        </p:spPr>
        <p:txBody>
          <a:bodyPr/>
          <a:lstStyle/>
          <a:p>
            <a:r>
              <a:rPr lang="en-US" sz="6120" dirty="0"/>
              <a:t>Policies</a:t>
            </a:r>
          </a:p>
        </p:txBody>
      </p:sp>
      <p:sp>
        <p:nvSpPr>
          <p:cNvPr id="3" name="Text Placeholder 2">
            <a:extLst>
              <a:ext uri="{FF2B5EF4-FFF2-40B4-BE49-F238E27FC236}">
                <a16:creationId xmlns:a16="http://schemas.microsoft.com/office/drawing/2014/main" id="{21557724-9C16-4015-9696-8D53292A9702}"/>
              </a:ext>
            </a:extLst>
          </p:cNvPr>
          <p:cNvSpPr>
            <a:spLocks noGrp="1"/>
          </p:cNvSpPr>
          <p:nvPr>
            <p:ph type="body" sz="quarter" idx="10"/>
          </p:nvPr>
        </p:nvSpPr>
        <p:spPr>
          <a:xfrm>
            <a:off x="274702" y="1211287"/>
            <a:ext cx="11888787" cy="683264"/>
          </a:xfrm>
        </p:spPr>
        <p:txBody>
          <a:bodyPr/>
          <a:lstStyle/>
          <a:p>
            <a:pPr marL="0" indent="0">
              <a:buNone/>
            </a:pPr>
            <a:r>
              <a:rPr lang="en-US" dirty="0"/>
              <a:t>Policy maps features to actions.  </a:t>
            </a:r>
          </a:p>
        </p:txBody>
      </p:sp>
      <p:pic>
        <p:nvPicPr>
          <p:cNvPr id="6" name="Graphic 5">
            <a:extLst>
              <a:ext uri="{FF2B5EF4-FFF2-40B4-BE49-F238E27FC236}">
                <a16:creationId xmlns:a16="http://schemas.microsoft.com/office/drawing/2014/main" id="{5E306945-E5B1-40D9-80E0-22995D66D1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837" y="2128862"/>
            <a:ext cx="3581400" cy="3197678"/>
          </a:xfrm>
          <a:prstGeom prst="rect">
            <a:avLst/>
          </a:prstGeom>
        </p:spPr>
      </p:pic>
      <p:pic>
        <p:nvPicPr>
          <p:cNvPr id="7" name="Picture 6">
            <a:extLst>
              <a:ext uri="{FF2B5EF4-FFF2-40B4-BE49-F238E27FC236}">
                <a16:creationId xmlns:a16="http://schemas.microsoft.com/office/drawing/2014/main" id="{69E6E7BE-1D45-48EF-9C2A-FA9D534E250D}"/>
              </a:ext>
            </a:extLst>
          </p:cNvPr>
          <p:cNvPicPr>
            <a:picLocks noChangeAspect="1"/>
          </p:cNvPicPr>
          <p:nvPr/>
        </p:nvPicPr>
        <p:blipFill>
          <a:blip r:embed="rId4"/>
          <a:stretch>
            <a:fillRect/>
          </a:stretch>
        </p:blipFill>
        <p:spPr>
          <a:xfrm>
            <a:off x="5303836" y="1900948"/>
            <a:ext cx="4149637" cy="3272714"/>
          </a:xfrm>
          <a:prstGeom prst="rect">
            <a:avLst/>
          </a:prstGeom>
        </p:spPr>
      </p:pic>
      <p:sp>
        <p:nvSpPr>
          <p:cNvPr id="8" name="Text Placeholder 2">
            <a:extLst>
              <a:ext uri="{FF2B5EF4-FFF2-40B4-BE49-F238E27FC236}">
                <a16:creationId xmlns:a16="http://schemas.microsoft.com/office/drawing/2014/main" id="{04D61BF4-C775-475E-BF89-BA8C0A020177}"/>
              </a:ext>
            </a:extLst>
          </p:cNvPr>
          <p:cNvSpPr txBox="1">
            <a:spLocks/>
          </p:cNvSpPr>
          <p:nvPr/>
        </p:nvSpPr>
        <p:spPr>
          <a:xfrm>
            <a:off x="274702" y="5407973"/>
            <a:ext cx="11888787" cy="683264"/>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a:t>Policy = Classifier that </a:t>
            </a:r>
            <a:r>
              <a:rPr lang="en-US" b="1" i="1" dirty="0">
                <a:solidFill>
                  <a:srgbClr val="FF0000"/>
                </a:solidFill>
              </a:rPr>
              <a:t>acts</a:t>
            </a:r>
            <a:r>
              <a:rPr lang="en-US" b="1" i="1"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1628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62"/>
            <a:ext cx="11889564" cy="917575"/>
          </a:xfrm>
        </p:spPr>
        <p:txBody>
          <a:bodyPr>
            <a:noAutofit/>
          </a:bodyPr>
          <a:lstStyle/>
          <a:p>
            <a:r>
              <a:rPr lang="en-US" sz="6730" dirty="0"/>
              <a:t>Exploration</a:t>
            </a:r>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655637" y="2506662"/>
            <a:ext cx="2705788" cy="25155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4305" y="3124298"/>
            <a:ext cx="2120822" cy="1212726"/>
          </a:xfrm>
          <a:prstGeom prst="rect">
            <a:avLst/>
          </a:prstGeom>
        </p:spPr>
      </p:pic>
      <p:sp>
        <p:nvSpPr>
          <p:cNvPr id="6" name="Right Arrow 5"/>
          <p:cNvSpPr/>
          <p:nvPr/>
        </p:nvSpPr>
        <p:spPr>
          <a:xfrm>
            <a:off x="2537991" y="3191839"/>
            <a:ext cx="1646870" cy="1145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p>
        </p:txBody>
      </p:sp>
      <p:sp>
        <p:nvSpPr>
          <p:cNvPr id="8" name="Right Arrow 7"/>
          <p:cNvSpPr/>
          <p:nvPr/>
        </p:nvSpPr>
        <p:spPr>
          <a:xfrm>
            <a:off x="6987436" y="3191839"/>
            <a:ext cx="1646870" cy="1145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p>
        </p:txBody>
      </p:sp>
      <p:sp>
        <p:nvSpPr>
          <p:cNvPr id="9" name="Rounded Rectangle 8"/>
          <p:cNvSpPr/>
          <p:nvPr/>
        </p:nvSpPr>
        <p:spPr>
          <a:xfrm>
            <a:off x="4645385" y="3191840"/>
            <a:ext cx="1764198" cy="10779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79" dirty="0">
                <a:solidFill>
                  <a:srgbClr val="FF0000"/>
                </a:solidFill>
              </a:rPr>
              <a:t>Policy</a:t>
            </a:r>
          </a:p>
        </p:txBody>
      </p:sp>
    </p:spTree>
    <p:extLst>
      <p:ext uri="{BB962C8B-B14F-4D97-AF65-F5344CB8AC3E}">
        <p14:creationId xmlns:p14="http://schemas.microsoft.com/office/powerpoint/2010/main" val="148696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a:extLst>
              <a:ext uri="{FF2B5EF4-FFF2-40B4-BE49-F238E27FC236}">
                <a16:creationId xmlns:a16="http://schemas.microsoft.com/office/drawing/2014/main" id="{4BB1055C-2B81-4BE4-BDA0-8EE46014E4C6}"/>
              </a:ext>
            </a:extLst>
          </p:cNvPr>
          <p:cNvSpPr/>
          <p:nvPr/>
        </p:nvSpPr>
        <p:spPr>
          <a:xfrm>
            <a:off x="4340040" y="2987854"/>
            <a:ext cx="2309517" cy="2185326"/>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35"/>
          </a:p>
        </p:txBody>
      </p:sp>
      <p:pic>
        <p:nvPicPr>
          <p:cNvPr id="11" name="Picture 2" descr="http://ts3.mm.bing.net/th?id=H.4894167970611314&amp;w=248&amp;h=188&amp;c=7&amp;rs=1&amp;pid=1.7">
            <a:extLst>
              <a:ext uri="{FF2B5EF4-FFF2-40B4-BE49-F238E27FC236}">
                <a16:creationId xmlns:a16="http://schemas.microsoft.com/office/drawing/2014/main" id="{2E627269-25D8-44C6-BE0C-443C2027DA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926" y="4425038"/>
            <a:ext cx="1064446" cy="605190"/>
          </a:xfrm>
          <a:prstGeom prst="rect">
            <a:avLst/>
          </a:prstGeom>
          <a:noFill/>
          <a:extLst/>
        </p:spPr>
      </p:pic>
      <p:sp>
        <p:nvSpPr>
          <p:cNvPr id="12" name="TextBox 11">
            <a:extLst>
              <a:ext uri="{FF2B5EF4-FFF2-40B4-BE49-F238E27FC236}">
                <a16:creationId xmlns:a16="http://schemas.microsoft.com/office/drawing/2014/main" id="{0839EAF7-C107-42E1-B051-972E267F46AD}"/>
              </a:ext>
            </a:extLst>
          </p:cNvPr>
          <p:cNvSpPr txBox="1"/>
          <p:nvPr/>
        </p:nvSpPr>
        <p:spPr>
          <a:xfrm>
            <a:off x="3170237" y="2030754"/>
            <a:ext cx="4661854" cy="923330"/>
          </a:xfrm>
          <a:prstGeom prst="rect">
            <a:avLst/>
          </a:prstGeom>
          <a:noFill/>
        </p:spPr>
        <p:txBody>
          <a:bodyPr wrap="none" rtlCol="0">
            <a:spAutoFit/>
          </a:bodyPr>
          <a:lstStyle/>
          <a:p>
            <a:r>
              <a:rPr lang="en-US" sz="5400" dirty="0"/>
              <a:t>Randomization</a:t>
            </a:r>
          </a:p>
        </p:txBody>
      </p:sp>
      <p:sp>
        <p:nvSpPr>
          <p:cNvPr id="2" name="Title 1"/>
          <p:cNvSpPr>
            <a:spLocks noGrp="1"/>
          </p:cNvSpPr>
          <p:nvPr>
            <p:ph type="title"/>
          </p:nvPr>
        </p:nvSpPr>
        <p:spPr>
          <a:xfrm>
            <a:off x="0" y="68262"/>
            <a:ext cx="11889564" cy="917575"/>
          </a:xfrm>
        </p:spPr>
        <p:txBody>
          <a:bodyPr>
            <a:noAutofit/>
          </a:bodyPr>
          <a:lstStyle/>
          <a:p>
            <a:r>
              <a:rPr lang="en-US" sz="6730" dirty="0"/>
              <a:t>Exploration</a:t>
            </a:r>
          </a:p>
        </p:txBody>
      </p:sp>
      <p:pic>
        <p:nvPicPr>
          <p:cNvPr id="4" name="Content Placeholder 3"/>
          <p:cNvPicPr>
            <a:picLocks noChangeAspect="1"/>
          </p:cNvPicPr>
          <p:nvPr/>
        </p:nvPicPr>
        <p:blipFill>
          <a:blip r:embed="rId3" cstate="print">
            <a:extLst>
              <a:ext uri="{BEBA8EAE-BF5A-486C-A8C5-ECC9F3942E4B}">
                <a14:imgProps xmlns:a14="http://schemas.microsoft.com/office/drawing/2010/main">
                  <a14:imgLayer r:embed="rId4">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655637" y="2506662"/>
            <a:ext cx="2705788" cy="251553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4305" y="3124298"/>
            <a:ext cx="2120822" cy="1212726"/>
          </a:xfrm>
          <a:prstGeom prst="rect">
            <a:avLst/>
          </a:prstGeom>
        </p:spPr>
      </p:pic>
      <p:sp>
        <p:nvSpPr>
          <p:cNvPr id="6" name="Right Arrow 5"/>
          <p:cNvSpPr/>
          <p:nvPr/>
        </p:nvSpPr>
        <p:spPr>
          <a:xfrm>
            <a:off x="2537991" y="3191839"/>
            <a:ext cx="1646870" cy="1145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p>
        </p:txBody>
      </p:sp>
      <p:sp>
        <p:nvSpPr>
          <p:cNvPr id="8" name="Right Arrow 7"/>
          <p:cNvSpPr/>
          <p:nvPr/>
        </p:nvSpPr>
        <p:spPr>
          <a:xfrm>
            <a:off x="6987436" y="3191839"/>
            <a:ext cx="1646870" cy="1145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p>
        </p:txBody>
      </p:sp>
      <p:sp>
        <p:nvSpPr>
          <p:cNvPr id="9" name="Rounded Rectangle 8"/>
          <p:cNvSpPr/>
          <p:nvPr/>
        </p:nvSpPr>
        <p:spPr>
          <a:xfrm>
            <a:off x="4645385" y="3191840"/>
            <a:ext cx="1764198" cy="10779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79" dirty="0">
                <a:solidFill>
                  <a:srgbClr val="FF0000"/>
                </a:solidFill>
              </a:rPr>
              <a:t>Policy</a:t>
            </a:r>
          </a:p>
        </p:txBody>
      </p:sp>
    </p:spTree>
    <p:extLst>
      <p:ext uri="{BB962C8B-B14F-4D97-AF65-F5344CB8AC3E}">
        <p14:creationId xmlns:p14="http://schemas.microsoft.com/office/powerpoint/2010/main" val="106130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a:extLst>
              <a:ext uri="{FF2B5EF4-FFF2-40B4-BE49-F238E27FC236}">
                <a16:creationId xmlns:a16="http://schemas.microsoft.com/office/drawing/2014/main" id="{4BB1055C-2B81-4BE4-BDA0-8EE46014E4C6}"/>
              </a:ext>
            </a:extLst>
          </p:cNvPr>
          <p:cNvSpPr/>
          <p:nvPr/>
        </p:nvSpPr>
        <p:spPr>
          <a:xfrm>
            <a:off x="4340040" y="2987854"/>
            <a:ext cx="2309517" cy="2185326"/>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35"/>
          </a:p>
        </p:txBody>
      </p:sp>
      <p:pic>
        <p:nvPicPr>
          <p:cNvPr id="11" name="Picture 2" descr="http://ts3.mm.bing.net/th?id=H.4894167970611314&amp;w=248&amp;h=188&amp;c=7&amp;rs=1&amp;pid=1.7">
            <a:extLst>
              <a:ext uri="{FF2B5EF4-FFF2-40B4-BE49-F238E27FC236}">
                <a16:creationId xmlns:a16="http://schemas.microsoft.com/office/drawing/2014/main" id="{2E627269-25D8-44C6-BE0C-443C2027DA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926" y="4425038"/>
            <a:ext cx="1064446" cy="605190"/>
          </a:xfrm>
          <a:prstGeom prst="rect">
            <a:avLst/>
          </a:prstGeom>
          <a:noFill/>
          <a:extLst/>
        </p:spPr>
      </p:pic>
      <p:sp>
        <p:nvSpPr>
          <p:cNvPr id="12" name="TextBox 11">
            <a:extLst>
              <a:ext uri="{FF2B5EF4-FFF2-40B4-BE49-F238E27FC236}">
                <a16:creationId xmlns:a16="http://schemas.microsoft.com/office/drawing/2014/main" id="{0839EAF7-C107-42E1-B051-972E267F46AD}"/>
              </a:ext>
            </a:extLst>
          </p:cNvPr>
          <p:cNvSpPr txBox="1"/>
          <p:nvPr/>
        </p:nvSpPr>
        <p:spPr>
          <a:xfrm>
            <a:off x="3170237" y="2030754"/>
            <a:ext cx="4661854" cy="923330"/>
          </a:xfrm>
          <a:prstGeom prst="rect">
            <a:avLst/>
          </a:prstGeom>
          <a:noFill/>
        </p:spPr>
        <p:txBody>
          <a:bodyPr wrap="none" rtlCol="0">
            <a:spAutoFit/>
          </a:bodyPr>
          <a:lstStyle/>
          <a:p>
            <a:r>
              <a:rPr lang="en-US" sz="5400" dirty="0"/>
              <a:t>Randomization</a:t>
            </a:r>
          </a:p>
        </p:txBody>
      </p:sp>
      <p:sp>
        <p:nvSpPr>
          <p:cNvPr id="2" name="Title 1"/>
          <p:cNvSpPr>
            <a:spLocks noGrp="1"/>
          </p:cNvSpPr>
          <p:nvPr>
            <p:ph type="title"/>
          </p:nvPr>
        </p:nvSpPr>
        <p:spPr>
          <a:xfrm>
            <a:off x="0" y="68262"/>
            <a:ext cx="11889564" cy="917575"/>
          </a:xfrm>
        </p:spPr>
        <p:txBody>
          <a:bodyPr>
            <a:noAutofit/>
          </a:bodyPr>
          <a:lstStyle/>
          <a:p>
            <a:r>
              <a:rPr lang="en-US" sz="6730" dirty="0"/>
              <a:t>Exploration</a:t>
            </a:r>
          </a:p>
        </p:txBody>
      </p:sp>
      <p:pic>
        <p:nvPicPr>
          <p:cNvPr id="4" name="Content Placeholder 3"/>
          <p:cNvPicPr>
            <a:picLocks noChangeAspect="1"/>
          </p:cNvPicPr>
          <p:nvPr/>
        </p:nvPicPr>
        <p:blipFill>
          <a:blip r:embed="rId3" cstate="print">
            <a:extLst>
              <a:ext uri="{BEBA8EAE-BF5A-486C-A8C5-ECC9F3942E4B}">
                <a14:imgProps xmlns:a14="http://schemas.microsoft.com/office/drawing/2010/main">
                  <a14:imgLayer r:embed="rId4">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655637" y="2506662"/>
            <a:ext cx="2705788" cy="2515538"/>
          </a:xfrm>
          <a:prstGeom prst="rect">
            <a:avLst/>
          </a:prstGeom>
        </p:spPr>
      </p:pic>
      <p:sp>
        <p:nvSpPr>
          <p:cNvPr id="6" name="Right Arrow 5"/>
          <p:cNvSpPr/>
          <p:nvPr/>
        </p:nvSpPr>
        <p:spPr>
          <a:xfrm>
            <a:off x="2537991" y="3191839"/>
            <a:ext cx="1646870" cy="1145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p>
        </p:txBody>
      </p:sp>
      <p:sp>
        <p:nvSpPr>
          <p:cNvPr id="8" name="Right Arrow 7"/>
          <p:cNvSpPr/>
          <p:nvPr/>
        </p:nvSpPr>
        <p:spPr>
          <a:xfrm>
            <a:off x="6987436" y="3191839"/>
            <a:ext cx="1646870" cy="1145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p>
        </p:txBody>
      </p:sp>
      <p:sp>
        <p:nvSpPr>
          <p:cNvPr id="9" name="Rounded Rectangle 8"/>
          <p:cNvSpPr/>
          <p:nvPr/>
        </p:nvSpPr>
        <p:spPr>
          <a:xfrm>
            <a:off x="4645385" y="3191840"/>
            <a:ext cx="1764198" cy="10779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79" dirty="0">
                <a:solidFill>
                  <a:srgbClr val="FF0000"/>
                </a:solidFill>
              </a:rPr>
              <a:t>Policy</a:t>
            </a:r>
          </a:p>
        </p:txBody>
      </p:sp>
      <p:pic>
        <p:nvPicPr>
          <p:cNvPr id="13" name="Picture 12">
            <a:extLst>
              <a:ext uri="{FF2B5EF4-FFF2-40B4-BE49-F238E27FC236}">
                <a16:creationId xmlns:a16="http://schemas.microsoft.com/office/drawing/2014/main" id="{DDECD1E3-96F3-4C52-B02C-0B7D9AE71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306" y="3057093"/>
            <a:ext cx="2120822" cy="1212726"/>
          </a:xfrm>
          <a:prstGeom prst="rect">
            <a:avLst/>
          </a:prstGeom>
        </p:spPr>
      </p:pic>
    </p:spTree>
    <p:extLst>
      <p:ext uri="{BB962C8B-B14F-4D97-AF65-F5344CB8AC3E}">
        <p14:creationId xmlns:p14="http://schemas.microsoft.com/office/powerpoint/2010/main" val="382239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62"/>
            <a:ext cx="12433975" cy="917575"/>
          </a:xfrm>
        </p:spPr>
        <p:txBody>
          <a:bodyPr>
            <a:noAutofit/>
          </a:bodyPr>
          <a:lstStyle/>
          <a:p>
            <a:r>
              <a:rPr lang="en-US" sz="6000" dirty="0"/>
              <a:t>Inverse Propensity Score(IPS) [HT ‘52]</a:t>
            </a: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2502" y="1525245"/>
                <a:ext cx="12431473" cy="5468368"/>
              </a:xfrm>
              <a:prstGeom prst="rect">
                <a:avLst/>
              </a:prstGeom>
            </p:spPr>
            <p:txBody>
              <a:bodyPr>
                <a:normAutofit/>
              </a:bodyPr>
              <a:lstStyle/>
              <a:p>
                <a:pPr marL="0" indent="0">
                  <a:buNone/>
                </a:pPr>
                <a:r>
                  <a:rPr lang="en-US" sz="4800" dirty="0">
                    <a:latin typeface="+mn-lt"/>
                  </a:rPr>
                  <a:t>Given experience </a:t>
                </a:r>
                <a14:m>
                  <m:oMath xmlns:m="http://schemas.openxmlformats.org/officeDocument/2006/math">
                    <m:sSup>
                      <m:sSupPr>
                        <m:ctrlPr>
                          <a:rPr lang="en-US" sz="4800" i="1">
                            <a:solidFill>
                              <a:srgbClr val="0070C0"/>
                            </a:solidFill>
                            <a:latin typeface="Cambria Math" panose="02040503050406030204" pitchFamily="18" charset="0"/>
                          </a:rPr>
                        </m:ctrlPr>
                      </m:sSupPr>
                      <m:e>
                        <m:d>
                          <m:dPr>
                            <m:begChr m:val=""/>
                            <m:endChr m:val="}"/>
                            <m:ctrlPr>
                              <a:rPr lang="en-US" sz="4800" b="0" i="1" smtClean="0">
                                <a:solidFill>
                                  <a:srgbClr val="0070C0"/>
                                </a:solidFill>
                                <a:latin typeface="Cambria Math" panose="02040503050406030204" pitchFamily="18" charset="0"/>
                              </a:rPr>
                            </m:ctrlPr>
                          </m:dPr>
                          <m:e>
                            <m:d>
                              <m:dPr>
                                <m:begChr m:val="{"/>
                                <m:endChr m:val=""/>
                                <m:ctrlPr>
                                  <a:rPr lang="en-US" sz="4800" b="0" i="1" smtClean="0">
                                    <a:solidFill>
                                      <a:srgbClr val="0070C0"/>
                                    </a:solidFill>
                                    <a:latin typeface="Cambria Math" panose="02040503050406030204" pitchFamily="18" charset="0"/>
                                  </a:rPr>
                                </m:ctrlPr>
                              </m:dPr>
                              <m:e>
                                <m:d>
                                  <m:dPr>
                                    <m:ctrlPr>
                                      <a:rPr lang="en-US" sz="4800" i="1">
                                        <a:solidFill>
                                          <a:srgbClr val="0070C0"/>
                                        </a:solidFill>
                                        <a:latin typeface="Cambria Math" panose="02040503050406030204" pitchFamily="18" charset="0"/>
                                      </a:rPr>
                                    </m:ctrlPr>
                                  </m:dPr>
                                  <m:e>
                                    <m:r>
                                      <a:rPr lang="en-US" sz="4800" i="1">
                                        <a:solidFill>
                                          <a:srgbClr val="0070C0"/>
                                        </a:solidFill>
                                        <a:latin typeface="Cambria Math" panose="02040503050406030204" pitchFamily="18" charset="0"/>
                                      </a:rPr>
                                      <m:t>𝑥</m:t>
                                    </m:r>
                                    <m:r>
                                      <a:rPr lang="en-US" sz="4800" i="1">
                                        <a:solidFill>
                                          <a:srgbClr val="0070C0"/>
                                        </a:solidFill>
                                        <a:latin typeface="Cambria Math" panose="02040503050406030204" pitchFamily="18" charset="0"/>
                                      </a:rPr>
                                      <m:t>,</m:t>
                                    </m:r>
                                    <m:r>
                                      <a:rPr lang="en-US" sz="4800" i="1">
                                        <a:solidFill>
                                          <a:srgbClr val="0070C0"/>
                                        </a:solidFill>
                                        <a:latin typeface="Cambria Math" panose="02040503050406030204" pitchFamily="18" charset="0"/>
                                      </a:rPr>
                                      <m:t>𝑎</m:t>
                                    </m:r>
                                    <m:r>
                                      <a:rPr lang="en-US" sz="4800" i="1">
                                        <a:solidFill>
                                          <a:srgbClr val="0070C0"/>
                                        </a:solidFill>
                                        <a:latin typeface="Cambria Math" panose="02040503050406030204" pitchFamily="18" charset="0"/>
                                      </a:rPr>
                                      <m:t>,</m:t>
                                    </m:r>
                                    <m:r>
                                      <a:rPr lang="en-US" sz="4800" i="1">
                                        <a:solidFill>
                                          <a:srgbClr val="0070C0"/>
                                        </a:solidFill>
                                        <a:latin typeface="Cambria Math" panose="02040503050406030204" pitchFamily="18" charset="0"/>
                                      </a:rPr>
                                      <m:t>𝑝</m:t>
                                    </m:r>
                                    <m:r>
                                      <a:rPr lang="en-US" sz="4800" i="1">
                                        <a:solidFill>
                                          <a:srgbClr val="0070C0"/>
                                        </a:solidFill>
                                        <a:latin typeface="Cambria Math" panose="02040503050406030204" pitchFamily="18" charset="0"/>
                                      </a:rPr>
                                      <m:t>,</m:t>
                                    </m:r>
                                    <m:r>
                                      <a:rPr lang="en-US" sz="4800" i="1">
                                        <a:solidFill>
                                          <a:srgbClr val="0070C0"/>
                                        </a:solidFill>
                                        <a:latin typeface="Cambria Math" panose="02040503050406030204" pitchFamily="18" charset="0"/>
                                      </a:rPr>
                                      <m:t>𝑟</m:t>
                                    </m:r>
                                  </m:e>
                                </m:d>
                              </m:e>
                            </m:d>
                          </m:e>
                        </m:d>
                      </m:e>
                      <m:sup>
                        <m:r>
                          <a:rPr lang="en-US" sz="4800" b="0" i="1" smtClean="0">
                            <a:solidFill>
                              <a:srgbClr val="0070C0"/>
                            </a:solidFill>
                            <a:latin typeface="Cambria Math" panose="02040503050406030204" pitchFamily="18" charset="0"/>
                          </a:rPr>
                          <m:t> </m:t>
                        </m:r>
                      </m:sup>
                    </m:sSup>
                  </m:oMath>
                </a14:m>
                <a:r>
                  <a:rPr lang="en-US" sz="4800" dirty="0">
                    <a:latin typeface="+mn-lt"/>
                  </a:rPr>
                  <a:t>and a policy </a:t>
                </a:r>
                <a14:m>
                  <m:oMath xmlns:m="http://schemas.openxmlformats.org/officeDocument/2006/math">
                    <m:r>
                      <a:rPr lang="en-US" sz="4800" i="1">
                        <a:solidFill>
                          <a:srgbClr val="0070C0"/>
                        </a:solidFill>
                        <a:latin typeface="Cambria Math" panose="02040503050406030204" pitchFamily="18" charset="0"/>
                      </a:rPr>
                      <m:t>𝜋</m:t>
                    </m:r>
                    <m:r>
                      <a:rPr lang="en-US" sz="4800" i="1">
                        <a:solidFill>
                          <a:srgbClr val="0070C0"/>
                        </a:solidFill>
                        <a:latin typeface="Cambria Math" panose="02040503050406030204" pitchFamily="18" charset="0"/>
                      </a:rPr>
                      <m:t>:</m:t>
                    </m:r>
                    <m:r>
                      <a:rPr lang="en-US" sz="4800" i="1">
                        <a:solidFill>
                          <a:srgbClr val="0070C0"/>
                        </a:solidFill>
                        <a:latin typeface="Cambria Math" panose="02040503050406030204" pitchFamily="18" charset="0"/>
                      </a:rPr>
                      <m:t>𝑥</m:t>
                    </m:r>
                    <m:r>
                      <a:rPr lang="en-US" sz="4800" i="1">
                        <a:solidFill>
                          <a:srgbClr val="0070C0"/>
                        </a:solidFill>
                        <a:latin typeface="Cambria Math" panose="02040503050406030204" pitchFamily="18" charset="0"/>
                      </a:rPr>
                      <m:t>→</m:t>
                    </m:r>
                    <m:r>
                      <a:rPr lang="en-US" sz="4800" i="1">
                        <a:solidFill>
                          <a:srgbClr val="0070C0"/>
                        </a:solidFill>
                        <a:latin typeface="Cambria Math" panose="02040503050406030204" pitchFamily="18" charset="0"/>
                      </a:rPr>
                      <m:t>𝑎</m:t>
                    </m:r>
                  </m:oMath>
                </a14:m>
                <a:r>
                  <a:rPr lang="en-US" sz="4800" dirty="0">
                    <a:latin typeface="+mn-lt"/>
                  </a:rPr>
                  <a:t>, how good is </a:t>
                </a:r>
                <a14:m>
                  <m:oMath xmlns:m="http://schemas.openxmlformats.org/officeDocument/2006/math">
                    <m:r>
                      <a:rPr lang="en-US" sz="4800" i="1">
                        <a:solidFill>
                          <a:srgbClr val="0070C0"/>
                        </a:solidFill>
                        <a:latin typeface="Cambria Math" panose="02040503050406030204" pitchFamily="18" charset="0"/>
                      </a:rPr>
                      <m:t>𝜋</m:t>
                    </m:r>
                  </m:oMath>
                </a14:m>
                <a:r>
                  <a:rPr lang="en-US" sz="4800" dirty="0">
                    <a:latin typeface="+mn-lt"/>
                  </a:rPr>
                  <a:t>?</a:t>
                </a:r>
              </a:p>
              <a:p>
                <a:pPr marL="0" indent="0">
                  <a:buNone/>
                </a:pPr>
                <a:endParaRPr lang="en-US" sz="6117" dirty="0"/>
              </a:p>
              <a:p>
                <a:pPr marL="0" indent="0">
                  <a:buNone/>
                </a:pPr>
                <a14:m>
                  <m:oMathPara xmlns:m="http://schemas.openxmlformats.org/officeDocument/2006/math">
                    <m:oMathParaPr>
                      <m:jc m:val="centerGroup"/>
                    </m:oMathParaPr>
                    <m:oMath xmlns:m="http://schemas.openxmlformats.org/officeDocument/2006/math">
                      <m:sSub>
                        <m:sSubPr>
                          <m:ctrlPr>
                            <a:rPr lang="en-US" sz="5400" b="0" i="1" smtClean="0">
                              <a:solidFill>
                                <a:srgbClr val="0070C0"/>
                              </a:solidFill>
                              <a:latin typeface="Cambria Math" panose="02040503050406030204" pitchFamily="18" charset="0"/>
                            </a:rPr>
                          </m:ctrlPr>
                        </m:sSubPr>
                        <m:e>
                          <m:r>
                            <a:rPr lang="en-US" sz="5400" i="1">
                              <a:solidFill>
                                <a:srgbClr val="0070C0"/>
                              </a:solidFill>
                              <a:latin typeface="Cambria Math" panose="02040503050406030204" pitchFamily="18" charset="0"/>
                            </a:rPr>
                            <m:t>𝑉</m:t>
                          </m:r>
                        </m:e>
                        <m:sub>
                          <m:r>
                            <m:rPr>
                              <m:nor/>
                            </m:rPr>
                            <a:rPr lang="en-US" sz="5400" b="0" i="0" smtClean="0">
                              <a:solidFill>
                                <a:srgbClr val="0070C0"/>
                              </a:solidFill>
                              <a:latin typeface="Cambria Math" panose="02040503050406030204" pitchFamily="18" charset="0"/>
                            </a:rPr>
                            <m:t>IPS</m:t>
                          </m:r>
                        </m:sub>
                      </m:sSub>
                      <m:d>
                        <m:dPr>
                          <m:ctrlPr>
                            <a:rPr lang="en-US" sz="5400" i="1">
                              <a:solidFill>
                                <a:srgbClr val="0070C0"/>
                              </a:solidFill>
                              <a:latin typeface="Cambria Math" panose="02040503050406030204" pitchFamily="18" charset="0"/>
                            </a:rPr>
                          </m:ctrlPr>
                        </m:dPr>
                        <m:e>
                          <m:r>
                            <a:rPr lang="en-US" sz="5400" i="1">
                              <a:solidFill>
                                <a:srgbClr val="0070C0"/>
                              </a:solidFill>
                              <a:latin typeface="Cambria Math" panose="02040503050406030204" pitchFamily="18" charset="0"/>
                            </a:rPr>
                            <m:t>𝜋</m:t>
                          </m:r>
                        </m:e>
                      </m:d>
                      <m:r>
                        <a:rPr lang="en-US" sz="5400" i="1">
                          <a:solidFill>
                            <a:srgbClr val="0070C0"/>
                          </a:solidFill>
                          <a:latin typeface="Cambria Math" panose="02040503050406030204" pitchFamily="18" charset="0"/>
                        </a:rPr>
                        <m:t>=</m:t>
                      </m:r>
                      <m:f>
                        <m:fPr>
                          <m:ctrlPr>
                            <a:rPr lang="en-US" sz="5400" i="1">
                              <a:solidFill>
                                <a:srgbClr val="0070C0"/>
                              </a:solidFill>
                              <a:latin typeface="Cambria Math" panose="02040503050406030204" pitchFamily="18" charset="0"/>
                            </a:rPr>
                          </m:ctrlPr>
                        </m:fPr>
                        <m:num>
                          <m:r>
                            <a:rPr lang="en-US" sz="5400" i="1">
                              <a:solidFill>
                                <a:srgbClr val="0070C0"/>
                              </a:solidFill>
                              <a:latin typeface="Cambria Math" panose="02040503050406030204" pitchFamily="18" charset="0"/>
                            </a:rPr>
                            <m:t>1</m:t>
                          </m:r>
                        </m:num>
                        <m:den>
                          <m:r>
                            <a:rPr lang="en-US" sz="5400" i="1">
                              <a:solidFill>
                                <a:srgbClr val="0070C0"/>
                              </a:solidFill>
                              <a:latin typeface="Cambria Math" panose="02040503050406030204" pitchFamily="18" charset="0"/>
                            </a:rPr>
                            <m:t>𝑛</m:t>
                          </m:r>
                        </m:den>
                      </m:f>
                      <m:nary>
                        <m:naryPr>
                          <m:chr m:val="∑"/>
                          <m:supHide m:val="on"/>
                          <m:ctrlPr>
                            <a:rPr lang="en-US" sz="5400" i="1">
                              <a:solidFill>
                                <a:srgbClr val="0070C0"/>
                              </a:solidFill>
                              <a:latin typeface="Cambria Math" panose="02040503050406030204" pitchFamily="18" charset="0"/>
                            </a:rPr>
                          </m:ctrlPr>
                        </m:naryPr>
                        <m:sub>
                          <m:r>
                            <m:rPr>
                              <m:brk m:alnAt="7"/>
                            </m:rPr>
                            <a:rPr lang="en-US" sz="5400" i="1">
                              <a:solidFill>
                                <a:srgbClr val="0070C0"/>
                              </a:solidFill>
                              <a:latin typeface="Cambria Math" panose="02040503050406030204" pitchFamily="18" charset="0"/>
                            </a:rPr>
                            <m:t>(</m:t>
                          </m:r>
                          <m:r>
                            <a:rPr lang="en-US" sz="5400" i="1">
                              <a:solidFill>
                                <a:srgbClr val="0070C0"/>
                              </a:solidFill>
                              <a:latin typeface="Cambria Math" panose="02040503050406030204" pitchFamily="18" charset="0"/>
                            </a:rPr>
                            <m:t>𝑥</m:t>
                          </m:r>
                          <m:r>
                            <a:rPr lang="en-US" sz="5400" i="1">
                              <a:solidFill>
                                <a:srgbClr val="0070C0"/>
                              </a:solidFill>
                              <a:latin typeface="Cambria Math" panose="02040503050406030204" pitchFamily="18" charset="0"/>
                            </a:rPr>
                            <m:t>,</m:t>
                          </m:r>
                          <m:r>
                            <a:rPr lang="en-US" sz="5400" i="1">
                              <a:solidFill>
                                <a:srgbClr val="0070C0"/>
                              </a:solidFill>
                              <a:latin typeface="Cambria Math" panose="02040503050406030204" pitchFamily="18" charset="0"/>
                            </a:rPr>
                            <m:t>𝑎</m:t>
                          </m:r>
                          <m:r>
                            <a:rPr lang="en-US" sz="5400" i="1">
                              <a:solidFill>
                                <a:srgbClr val="0070C0"/>
                              </a:solidFill>
                              <a:latin typeface="Cambria Math" panose="02040503050406030204" pitchFamily="18" charset="0"/>
                            </a:rPr>
                            <m:t>,</m:t>
                          </m:r>
                          <m:r>
                            <a:rPr lang="en-US" sz="5400" i="1">
                              <a:solidFill>
                                <a:srgbClr val="0070C0"/>
                              </a:solidFill>
                              <a:latin typeface="Cambria Math" panose="02040503050406030204" pitchFamily="18" charset="0"/>
                            </a:rPr>
                            <m:t>𝑝</m:t>
                          </m:r>
                          <m:r>
                            <a:rPr lang="en-US" sz="5400" i="1">
                              <a:solidFill>
                                <a:srgbClr val="0070C0"/>
                              </a:solidFill>
                              <a:latin typeface="Cambria Math" panose="02040503050406030204" pitchFamily="18" charset="0"/>
                            </a:rPr>
                            <m:t>,</m:t>
                          </m:r>
                          <m:r>
                            <a:rPr lang="en-US" sz="5400" i="1">
                              <a:solidFill>
                                <a:srgbClr val="0070C0"/>
                              </a:solidFill>
                              <a:latin typeface="Cambria Math" panose="02040503050406030204" pitchFamily="18" charset="0"/>
                            </a:rPr>
                            <m:t>𝑟</m:t>
                          </m:r>
                          <m:r>
                            <a:rPr lang="en-US" sz="5400" i="1">
                              <a:solidFill>
                                <a:srgbClr val="0070C0"/>
                              </a:solidFill>
                              <a:latin typeface="Cambria Math" panose="02040503050406030204" pitchFamily="18" charset="0"/>
                            </a:rPr>
                            <m:t>)</m:t>
                          </m:r>
                        </m:sub>
                        <m:sup/>
                        <m:e>
                          <m:f>
                            <m:fPr>
                              <m:ctrlPr>
                                <a:rPr lang="en-US" sz="5400" i="1">
                                  <a:solidFill>
                                    <a:srgbClr val="0070C0"/>
                                  </a:solidFill>
                                  <a:latin typeface="Cambria Math" panose="02040503050406030204" pitchFamily="18" charset="0"/>
                                </a:rPr>
                              </m:ctrlPr>
                            </m:fPr>
                            <m:num>
                              <m:r>
                                <a:rPr lang="en-US" sz="5400" i="1">
                                  <a:solidFill>
                                    <a:srgbClr val="0070C0"/>
                                  </a:solidFill>
                                  <a:latin typeface="Cambria Math" panose="02040503050406030204" pitchFamily="18" charset="0"/>
                                </a:rPr>
                                <m:t>𝑟𝐼</m:t>
                              </m:r>
                              <m:r>
                                <a:rPr lang="en-US" sz="5400" i="1">
                                  <a:solidFill>
                                    <a:srgbClr val="0070C0"/>
                                  </a:solidFill>
                                  <a:latin typeface="Cambria Math" panose="02040503050406030204" pitchFamily="18" charset="0"/>
                                </a:rPr>
                                <m:t>(</m:t>
                              </m:r>
                              <m:r>
                                <a:rPr lang="en-US" sz="5400" i="1">
                                  <a:solidFill>
                                    <a:srgbClr val="0070C0"/>
                                  </a:solidFill>
                                  <a:latin typeface="Cambria Math" panose="02040503050406030204" pitchFamily="18" charset="0"/>
                                </a:rPr>
                                <m:t>𝜋</m:t>
                              </m:r>
                              <m:d>
                                <m:dPr>
                                  <m:ctrlPr>
                                    <a:rPr lang="en-US" sz="5400" i="1">
                                      <a:solidFill>
                                        <a:srgbClr val="0070C0"/>
                                      </a:solidFill>
                                      <a:latin typeface="Cambria Math" panose="02040503050406030204" pitchFamily="18" charset="0"/>
                                    </a:rPr>
                                  </m:ctrlPr>
                                </m:dPr>
                                <m:e>
                                  <m:r>
                                    <a:rPr lang="en-US" sz="5400" i="1">
                                      <a:solidFill>
                                        <a:srgbClr val="0070C0"/>
                                      </a:solidFill>
                                      <a:latin typeface="Cambria Math" panose="02040503050406030204" pitchFamily="18" charset="0"/>
                                    </a:rPr>
                                    <m:t>𝑥</m:t>
                                  </m:r>
                                </m:e>
                              </m:d>
                              <m:r>
                                <a:rPr lang="en-US" sz="5400" i="1">
                                  <a:solidFill>
                                    <a:srgbClr val="0070C0"/>
                                  </a:solidFill>
                                  <a:latin typeface="Cambria Math" panose="02040503050406030204" pitchFamily="18" charset="0"/>
                                </a:rPr>
                                <m:t>=</m:t>
                              </m:r>
                              <m:r>
                                <a:rPr lang="en-US" sz="5400" i="1">
                                  <a:solidFill>
                                    <a:srgbClr val="0070C0"/>
                                  </a:solidFill>
                                  <a:latin typeface="Cambria Math" panose="02040503050406030204" pitchFamily="18" charset="0"/>
                                </a:rPr>
                                <m:t>𝑎</m:t>
                              </m:r>
                              <m:r>
                                <a:rPr lang="en-US" sz="5400" i="1">
                                  <a:solidFill>
                                    <a:srgbClr val="0070C0"/>
                                  </a:solidFill>
                                  <a:latin typeface="Cambria Math" panose="02040503050406030204" pitchFamily="18" charset="0"/>
                                </a:rPr>
                                <m:t>)</m:t>
                              </m:r>
                            </m:num>
                            <m:den>
                              <m:r>
                                <a:rPr lang="en-US" sz="5400" i="1">
                                  <a:solidFill>
                                    <a:srgbClr val="0070C0"/>
                                  </a:solidFill>
                                  <a:latin typeface="Cambria Math" panose="02040503050406030204" pitchFamily="18" charset="0"/>
                                </a:rPr>
                                <m:t>𝑝</m:t>
                              </m:r>
                            </m:den>
                          </m:f>
                        </m:e>
                      </m:nary>
                    </m:oMath>
                  </m:oMathPara>
                </a14:m>
                <a:endParaRPr lang="en-US" sz="5400" dirty="0">
                  <a:solidFill>
                    <a:srgbClr val="0070C0"/>
                  </a:solidFill>
                </a:endParaRPr>
              </a:p>
              <a:p>
                <a:pPr marL="0" indent="0">
                  <a:buNone/>
                </a:pP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2502" y="1525245"/>
                <a:ext cx="12431473" cy="5468368"/>
              </a:xfrm>
              <a:prstGeom prst="rect">
                <a:avLst/>
              </a:prstGeom>
              <a:blipFill>
                <a:blip r:embed="rId2"/>
                <a:stretch>
                  <a:fillRect/>
                </a:stretch>
              </a:blipFill>
            </p:spPr>
            <p:txBody>
              <a:bodyPr/>
              <a:lstStyle/>
              <a:p>
                <a:r>
                  <a:rPr lang="en-US">
                    <a:noFill/>
                  </a:rPr>
                  <a:t> </a:t>
                </a:r>
              </a:p>
            </p:txBody>
          </p:sp>
        </mc:Fallback>
      </mc:AlternateContent>
      <p:sp>
        <p:nvSpPr>
          <p:cNvPr id="4" name="Speech Bubble: Oval 3">
            <a:extLst>
              <a:ext uri="{FF2B5EF4-FFF2-40B4-BE49-F238E27FC236}">
                <a16:creationId xmlns:a16="http://schemas.microsoft.com/office/drawing/2014/main" id="{FF1267AE-575D-4EC6-952A-3598B7607C16}"/>
              </a:ext>
            </a:extLst>
          </p:cNvPr>
          <p:cNvSpPr/>
          <p:nvPr/>
        </p:nvSpPr>
        <p:spPr bwMode="auto">
          <a:xfrm>
            <a:off x="9952037" y="5097461"/>
            <a:ext cx="2057400" cy="970129"/>
          </a:xfrm>
          <a:prstGeom prst="wedgeEllipseCallout">
            <a:avLst>
              <a:gd name="adj1" fmla="val -75973"/>
              <a:gd name="adj2" fmla="val -39327"/>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a:extLst>
              <a:ext uri="{FF2B5EF4-FFF2-40B4-BE49-F238E27FC236}">
                <a16:creationId xmlns:a16="http://schemas.microsoft.com/office/drawing/2014/main" id="{20FD046D-55E8-43A9-B2E6-73ED17DD8EA0}"/>
              </a:ext>
            </a:extLst>
          </p:cNvPr>
          <p:cNvSpPr txBox="1"/>
          <p:nvPr/>
        </p:nvSpPr>
        <p:spPr>
          <a:xfrm>
            <a:off x="9952037" y="5107328"/>
            <a:ext cx="2057400"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Propensity Score</a:t>
            </a:r>
          </a:p>
        </p:txBody>
      </p:sp>
      <p:sp>
        <p:nvSpPr>
          <p:cNvPr id="8" name="Speech Bubble: Oval 7">
            <a:extLst>
              <a:ext uri="{FF2B5EF4-FFF2-40B4-BE49-F238E27FC236}">
                <a16:creationId xmlns:a16="http://schemas.microsoft.com/office/drawing/2014/main" id="{DF769C70-7904-498A-8882-931B167C7A90}"/>
              </a:ext>
            </a:extLst>
          </p:cNvPr>
          <p:cNvSpPr/>
          <p:nvPr/>
        </p:nvSpPr>
        <p:spPr bwMode="auto">
          <a:xfrm>
            <a:off x="10256837" y="2649195"/>
            <a:ext cx="2057400" cy="619467"/>
          </a:xfrm>
          <a:prstGeom prst="wedgeEllipseCallout">
            <a:avLst>
              <a:gd name="adj1" fmla="val -59538"/>
              <a:gd name="adj2" fmla="val 166664"/>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a:extLst>
              <a:ext uri="{FF2B5EF4-FFF2-40B4-BE49-F238E27FC236}">
                <a16:creationId xmlns:a16="http://schemas.microsoft.com/office/drawing/2014/main" id="{80C021F3-E5B1-40D6-A4E2-D4CBD110A3DD}"/>
              </a:ext>
            </a:extLst>
          </p:cNvPr>
          <p:cNvSpPr txBox="1"/>
          <p:nvPr/>
        </p:nvSpPr>
        <p:spPr>
          <a:xfrm>
            <a:off x="10256837" y="2659062"/>
            <a:ext cx="20574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Matches</a:t>
            </a:r>
          </a:p>
        </p:txBody>
      </p:sp>
    </p:spTree>
    <p:extLst>
      <p:ext uri="{BB962C8B-B14F-4D97-AF65-F5344CB8AC3E}">
        <p14:creationId xmlns:p14="http://schemas.microsoft.com/office/powerpoint/2010/main" val="95540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 y="0"/>
            <a:ext cx="11458415" cy="847058"/>
          </a:xfrm>
        </p:spPr>
        <p:txBody>
          <a:bodyPr/>
          <a:lstStyle/>
          <a:p>
            <a:r>
              <a:rPr lang="en-US" sz="6117" dirty="0"/>
              <a:t>What do we know about IPS?</a:t>
            </a: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2501" y="1007266"/>
                <a:ext cx="12433973" cy="6126480"/>
              </a:xfrm>
              <a:prstGeom prst="rect">
                <a:avLst/>
              </a:prstGeom>
            </p:spPr>
            <p:txBody>
              <a:bodyPr>
                <a:normAutofit fontScale="92500" lnSpcReduction="10000"/>
              </a:bodyPr>
              <a:lstStyle/>
              <a:p>
                <a:pPr marL="0" indent="0">
                  <a:buNone/>
                </a:pPr>
                <a:r>
                  <a:rPr lang="en-US" sz="5200" b="1" dirty="0">
                    <a:latin typeface="+mn-lt"/>
                  </a:rPr>
                  <a:t>Theorem: </a:t>
                </a:r>
                <a:r>
                  <a:rPr lang="en-US" sz="5200" dirty="0">
                    <a:latin typeface="+mn-lt"/>
                  </a:rPr>
                  <a:t>For all </a:t>
                </a:r>
                <a14:m>
                  <m:oMath xmlns:m="http://schemas.openxmlformats.org/officeDocument/2006/math">
                    <m:r>
                      <a:rPr lang="en-US" sz="5200" i="1">
                        <a:solidFill>
                          <a:srgbClr val="0070C0"/>
                        </a:solidFill>
                        <a:latin typeface="Cambria Math" panose="02040503050406030204" pitchFamily="18" charset="0"/>
                      </a:rPr>
                      <m:t>𝜋</m:t>
                    </m:r>
                  </m:oMath>
                </a14:m>
                <a:r>
                  <a:rPr lang="en-US" sz="5200" dirty="0">
                    <a:latin typeface="+mn-lt"/>
                  </a:rPr>
                  <a:t>, for all </a:t>
                </a:r>
                <a14:m>
                  <m:oMath xmlns:m="http://schemas.openxmlformats.org/officeDocument/2006/math">
                    <m:r>
                      <a:rPr lang="en-US" sz="5200" i="1">
                        <a:solidFill>
                          <a:srgbClr val="0070C0"/>
                        </a:solidFill>
                        <a:latin typeface="Cambria Math" panose="02040503050406030204" pitchFamily="18" charset="0"/>
                      </a:rPr>
                      <m:t>𝐷</m:t>
                    </m:r>
                    <m:r>
                      <a:rPr lang="en-US" sz="5200" i="1">
                        <a:solidFill>
                          <a:srgbClr val="0070C0"/>
                        </a:solidFill>
                        <a:latin typeface="Cambria Math" panose="02040503050406030204" pitchFamily="18" charset="0"/>
                      </a:rPr>
                      <m:t>(</m:t>
                    </m:r>
                    <m:r>
                      <a:rPr lang="en-US" sz="5200" i="1">
                        <a:solidFill>
                          <a:srgbClr val="0070C0"/>
                        </a:solidFill>
                        <a:latin typeface="Cambria Math" panose="02040503050406030204" pitchFamily="18" charset="0"/>
                      </a:rPr>
                      <m:t>𝑥</m:t>
                    </m:r>
                    <m:r>
                      <a:rPr lang="en-US" sz="5200" i="1">
                        <a:solidFill>
                          <a:srgbClr val="0070C0"/>
                        </a:solidFill>
                        <a:latin typeface="Cambria Math" panose="02040503050406030204" pitchFamily="18" charset="0"/>
                      </a:rPr>
                      <m:t>,</m:t>
                    </m:r>
                    <m:acc>
                      <m:accPr>
                        <m:chr m:val="⃗"/>
                        <m:ctrlPr>
                          <a:rPr lang="en-US" sz="5200" i="1">
                            <a:solidFill>
                              <a:srgbClr val="0070C0"/>
                            </a:solidFill>
                            <a:latin typeface="Cambria Math" panose="02040503050406030204" pitchFamily="18" charset="0"/>
                          </a:rPr>
                        </m:ctrlPr>
                      </m:accPr>
                      <m:e>
                        <m:r>
                          <a:rPr lang="en-US" sz="5200" i="1">
                            <a:solidFill>
                              <a:srgbClr val="0070C0"/>
                            </a:solidFill>
                            <a:latin typeface="Cambria Math" panose="02040503050406030204" pitchFamily="18" charset="0"/>
                          </a:rPr>
                          <m:t>𝑟</m:t>
                        </m:r>
                      </m:e>
                    </m:acc>
                    <m:r>
                      <a:rPr lang="en-US" sz="5200" i="1">
                        <a:solidFill>
                          <a:srgbClr val="0070C0"/>
                        </a:solidFill>
                        <a:latin typeface="Cambria Math" panose="02040503050406030204" pitchFamily="18" charset="0"/>
                      </a:rPr>
                      <m:t>)</m:t>
                    </m:r>
                  </m:oMath>
                </a14:m>
                <a:endParaRPr lang="en-US" sz="5200" i="1" dirty="0">
                  <a:latin typeface="+mn-lt"/>
                </a:endParaRPr>
              </a:p>
              <a:p>
                <a:pPr marL="0" indent="0">
                  <a:buNone/>
                </a:pPr>
                <a14:m>
                  <m:oMath xmlns:m="http://schemas.openxmlformats.org/officeDocument/2006/math">
                    <m:r>
                      <a:rPr lang="en-US" sz="5200" i="1" smtClean="0">
                        <a:solidFill>
                          <a:schemeClr val="tx2"/>
                        </a:solidFill>
                        <a:latin typeface="Cambria Math" panose="02040503050406030204" pitchFamily="18" charset="0"/>
                      </a:rPr>
                      <m:t> </m:t>
                    </m:r>
                    <m:d>
                      <m:dPr>
                        <m:begChr m:val=""/>
                        <m:endChr m:val="]"/>
                        <m:ctrlPr>
                          <a:rPr lang="en-US" sz="4800" b="0" i="1" smtClean="0">
                            <a:solidFill>
                              <a:schemeClr val="tx2"/>
                            </a:solidFill>
                            <a:latin typeface="Cambria Math" panose="02040503050406030204" pitchFamily="18" charset="0"/>
                          </a:rPr>
                        </m:ctrlPr>
                      </m:dPr>
                      <m:e>
                        <m:r>
                          <m:rPr>
                            <m:nor/>
                          </m:rPr>
                          <a:rPr lang="en-US" sz="5200">
                            <a:solidFill>
                              <a:schemeClr val="tx2"/>
                            </a:solidFill>
                            <a:latin typeface="Cambria Math" panose="02040503050406030204" pitchFamily="18" charset="0"/>
                          </a:rPr>
                          <m:t>E</m:t>
                        </m:r>
                        <m:d>
                          <m:dPr>
                            <m:begChr m:val="["/>
                            <m:endChr m:val=""/>
                            <m:ctrlPr>
                              <a:rPr lang="en-US" sz="4800" b="0" i="1" smtClean="0">
                                <a:solidFill>
                                  <a:schemeClr val="tx2"/>
                                </a:solidFill>
                                <a:latin typeface="Cambria Math" panose="02040503050406030204" pitchFamily="18" charset="0"/>
                              </a:rPr>
                            </m:ctrlPr>
                          </m:dPr>
                          <m:e>
                            <m:sSub>
                              <m:sSubPr>
                                <m:ctrlPr>
                                  <a:rPr lang="en-US" sz="4800" i="1">
                                    <a:solidFill>
                                      <a:schemeClr val="tx2"/>
                                    </a:solidFill>
                                    <a:latin typeface="Cambria Math" panose="02040503050406030204" pitchFamily="18" charset="0"/>
                                  </a:rPr>
                                </m:ctrlPr>
                              </m:sSubPr>
                              <m:e>
                                <m:r>
                                  <a:rPr lang="en-US" sz="4800" i="1">
                                    <a:solidFill>
                                      <a:schemeClr val="tx2"/>
                                    </a:solidFill>
                                    <a:latin typeface="Cambria Math" panose="02040503050406030204" pitchFamily="18" charset="0"/>
                                  </a:rPr>
                                  <m:t>𝑟</m:t>
                                </m:r>
                              </m:e>
                              <m:sub>
                                <m:r>
                                  <a:rPr lang="en-US" sz="4800" i="1">
                                    <a:solidFill>
                                      <a:schemeClr val="tx2"/>
                                    </a:solidFill>
                                    <a:latin typeface="Cambria Math" panose="02040503050406030204" pitchFamily="18" charset="0"/>
                                  </a:rPr>
                                  <m:t>𝜋</m:t>
                                </m:r>
                                <m:d>
                                  <m:dPr>
                                    <m:ctrlPr>
                                      <a:rPr lang="en-US" sz="4800" i="1">
                                        <a:solidFill>
                                          <a:schemeClr val="tx2"/>
                                        </a:solidFill>
                                        <a:latin typeface="Cambria Math" panose="02040503050406030204" pitchFamily="18" charset="0"/>
                                      </a:rPr>
                                    </m:ctrlPr>
                                  </m:dPr>
                                  <m:e>
                                    <m:r>
                                      <a:rPr lang="en-US" sz="4800" i="1">
                                        <a:solidFill>
                                          <a:schemeClr val="tx2"/>
                                        </a:solidFill>
                                        <a:latin typeface="Cambria Math" panose="02040503050406030204" pitchFamily="18" charset="0"/>
                                      </a:rPr>
                                      <m:t>𝑥</m:t>
                                    </m:r>
                                  </m:e>
                                </m:d>
                              </m:sub>
                            </m:sSub>
                          </m:e>
                        </m:d>
                      </m:e>
                    </m:d>
                    <m:r>
                      <a:rPr lang="en-US" sz="4800" i="1">
                        <a:solidFill>
                          <a:schemeClr val="tx2"/>
                        </a:solidFill>
                        <a:latin typeface="Cambria Math" panose="02040503050406030204" pitchFamily="18" charset="0"/>
                      </a:rPr>
                      <m:t>=</m:t>
                    </m:r>
                    <m:r>
                      <m:rPr>
                        <m:nor/>
                      </m:rPr>
                      <a:rPr lang="en-US" sz="5200">
                        <a:solidFill>
                          <a:schemeClr val="tx2"/>
                        </a:solidFill>
                        <a:latin typeface="Cambria Math" panose="02040503050406030204" pitchFamily="18" charset="0"/>
                      </a:rPr>
                      <m:t>E</m:t>
                    </m:r>
                    <m:d>
                      <m:dPr>
                        <m:begChr m:val=""/>
                        <m:endChr m:val="]"/>
                        <m:ctrlPr>
                          <a:rPr lang="en-US" sz="4800" b="0" i="1" smtClean="0">
                            <a:solidFill>
                              <a:schemeClr val="tx2"/>
                            </a:solidFill>
                            <a:latin typeface="Cambria Math" panose="02040503050406030204" pitchFamily="18" charset="0"/>
                          </a:rPr>
                        </m:ctrlPr>
                      </m:dPr>
                      <m:e>
                        <m:d>
                          <m:dPr>
                            <m:begChr m:val="["/>
                            <m:endChr m:val=""/>
                            <m:ctrlPr>
                              <a:rPr lang="en-US" sz="4800" b="0" i="1" smtClean="0">
                                <a:solidFill>
                                  <a:schemeClr val="tx2"/>
                                </a:solidFill>
                                <a:latin typeface="Cambria Math" panose="02040503050406030204" pitchFamily="18" charset="0"/>
                              </a:rPr>
                            </m:ctrlPr>
                          </m:dPr>
                          <m:e>
                            <m:sSub>
                              <m:sSubPr>
                                <m:ctrlPr>
                                  <a:rPr lang="en-US" sz="4800" b="0" i="1" smtClean="0">
                                    <a:solidFill>
                                      <a:schemeClr val="tx2"/>
                                    </a:solidFill>
                                    <a:latin typeface="Cambria Math" panose="02040503050406030204" pitchFamily="18" charset="0"/>
                                  </a:rPr>
                                </m:ctrlPr>
                              </m:sSubPr>
                              <m:e>
                                <m:r>
                                  <a:rPr lang="en-US" sz="4800" b="0" i="1" smtClean="0">
                                    <a:solidFill>
                                      <a:schemeClr val="tx2"/>
                                    </a:solidFill>
                                    <a:latin typeface="Cambria Math" panose="02040503050406030204" pitchFamily="18" charset="0"/>
                                  </a:rPr>
                                  <m:t>𝑉</m:t>
                                </m:r>
                              </m:e>
                              <m:sub>
                                <m:r>
                                  <m:rPr>
                                    <m:nor/>
                                  </m:rPr>
                                  <a:rPr lang="en-US" sz="4800" b="0" i="0" smtClean="0">
                                    <a:solidFill>
                                      <a:schemeClr val="tx2"/>
                                    </a:solidFill>
                                    <a:latin typeface="Cambria Math" panose="02040503050406030204" pitchFamily="18" charset="0"/>
                                  </a:rPr>
                                  <m:t>IPS</m:t>
                                </m:r>
                              </m:sub>
                            </m:sSub>
                            <m:d>
                              <m:dPr>
                                <m:ctrlPr>
                                  <a:rPr lang="en-US" sz="4800" i="1">
                                    <a:solidFill>
                                      <a:schemeClr val="tx2"/>
                                    </a:solidFill>
                                    <a:latin typeface="Cambria Math" panose="02040503050406030204" pitchFamily="18" charset="0"/>
                                  </a:rPr>
                                </m:ctrlPr>
                              </m:dPr>
                              <m:e>
                                <m:r>
                                  <a:rPr lang="en-US" sz="4800" i="1">
                                    <a:solidFill>
                                      <a:schemeClr val="tx2"/>
                                    </a:solidFill>
                                    <a:latin typeface="Cambria Math" panose="02040503050406030204" pitchFamily="18" charset="0"/>
                                  </a:rPr>
                                  <m:t>𝜋</m:t>
                                </m:r>
                              </m:e>
                            </m:d>
                          </m:e>
                        </m:d>
                      </m:e>
                    </m:d>
                    <m:r>
                      <m:rPr>
                        <m:nor/>
                      </m:rPr>
                      <a:rPr lang="en-US" sz="4800" b="0" i="0" smtClean="0">
                        <a:solidFill>
                          <a:schemeClr val="tx2"/>
                        </a:solidFill>
                        <a:latin typeface="Cambria Math" panose="02040503050406030204" pitchFamily="18" charset="0"/>
                      </a:rPr>
                      <m:t> = </m:t>
                    </m:r>
                    <m:r>
                      <m:rPr>
                        <m:nor/>
                      </m:rPr>
                      <a:rPr lang="en-US" sz="4800" b="0" i="0" smtClean="0">
                        <a:solidFill>
                          <a:schemeClr val="tx2"/>
                        </a:solidFill>
                        <a:latin typeface="Cambria Math" panose="02040503050406030204" pitchFamily="18" charset="0"/>
                      </a:rPr>
                      <m:t>E</m:t>
                    </m:r>
                    <m:d>
                      <m:dPr>
                        <m:begChr m:val="["/>
                        <m:endChr m:val="]"/>
                        <m:ctrlPr>
                          <a:rPr lang="en-US" sz="4800" b="0" i="1" smtClean="0">
                            <a:solidFill>
                              <a:schemeClr val="tx2"/>
                            </a:solidFill>
                            <a:latin typeface="Cambria Math" panose="02040503050406030204" pitchFamily="18" charset="0"/>
                          </a:rPr>
                        </m:ctrlPr>
                      </m:dPr>
                      <m:e>
                        <m:f>
                          <m:fPr>
                            <m:ctrlPr>
                              <a:rPr lang="en-US" sz="4800" i="1">
                                <a:solidFill>
                                  <a:srgbClr val="0070C0"/>
                                </a:solidFill>
                                <a:latin typeface="Cambria Math" panose="02040503050406030204" pitchFamily="18" charset="0"/>
                              </a:rPr>
                            </m:ctrlPr>
                          </m:fPr>
                          <m:num>
                            <m:r>
                              <a:rPr lang="en-US" sz="4800" i="1">
                                <a:solidFill>
                                  <a:srgbClr val="0070C0"/>
                                </a:solidFill>
                                <a:latin typeface="Cambria Math" panose="02040503050406030204" pitchFamily="18" charset="0"/>
                              </a:rPr>
                              <m:t>1</m:t>
                            </m:r>
                          </m:num>
                          <m:den>
                            <m:r>
                              <a:rPr lang="en-US" sz="4800" i="1">
                                <a:solidFill>
                                  <a:srgbClr val="0070C0"/>
                                </a:solidFill>
                                <a:latin typeface="Cambria Math" panose="02040503050406030204" pitchFamily="18" charset="0"/>
                              </a:rPr>
                              <m:t>𝑛</m:t>
                            </m:r>
                          </m:den>
                        </m:f>
                        <m:nary>
                          <m:naryPr>
                            <m:chr m:val="∑"/>
                            <m:supHide m:val="on"/>
                            <m:ctrlPr>
                              <a:rPr lang="en-US" sz="4800" i="1">
                                <a:solidFill>
                                  <a:srgbClr val="0070C0"/>
                                </a:solidFill>
                                <a:latin typeface="Cambria Math" panose="02040503050406030204" pitchFamily="18" charset="0"/>
                              </a:rPr>
                            </m:ctrlPr>
                          </m:naryPr>
                          <m:sub>
                            <m:d>
                              <m:dPr>
                                <m:ctrlPr>
                                  <a:rPr lang="en-US" sz="4800" i="1">
                                    <a:solidFill>
                                      <a:srgbClr val="0070C0"/>
                                    </a:solidFill>
                                    <a:latin typeface="Cambria Math" panose="02040503050406030204" pitchFamily="18" charset="0"/>
                                  </a:rPr>
                                </m:ctrlPr>
                              </m:dPr>
                              <m:e>
                                <m:r>
                                  <a:rPr lang="en-US" sz="4800" i="1">
                                    <a:solidFill>
                                      <a:srgbClr val="0070C0"/>
                                    </a:solidFill>
                                    <a:latin typeface="Cambria Math" panose="02040503050406030204" pitchFamily="18" charset="0"/>
                                  </a:rPr>
                                  <m:t>𝑥</m:t>
                                </m:r>
                                <m:r>
                                  <a:rPr lang="en-US" sz="4800" i="1">
                                    <a:solidFill>
                                      <a:srgbClr val="0070C0"/>
                                    </a:solidFill>
                                    <a:latin typeface="Cambria Math" panose="02040503050406030204" pitchFamily="18" charset="0"/>
                                  </a:rPr>
                                  <m:t>,</m:t>
                                </m:r>
                                <m:r>
                                  <a:rPr lang="en-US" sz="4800" i="1">
                                    <a:solidFill>
                                      <a:srgbClr val="0070C0"/>
                                    </a:solidFill>
                                    <a:latin typeface="Cambria Math" panose="02040503050406030204" pitchFamily="18" charset="0"/>
                                  </a:rPr>
                                  <m:t>𝑎</m:t>
                                </m:r>
                                <m:r>
                                  <a:rPr lang="en-US" sz="4800" i="1">
                                    <a:solidFill>
                                      <a:srgbClr val="0070C0"/>
                                    </a:solidFill>
                                    <a:latin typeface="Cambria Math" panose="02040503050406030204" pitchFamily="18" charset="0"/>
                                  </a:rPr>
                                  <m:t>,</m:t>
                                </m:r>
                                <m:r>
                                  <a:rPr lang="en-US" sz="4800" i="1">
                                    <a:solidFill>
                                      <a:srgbClr val="0070C0"/>
                                    </a:solidFill>
                                    <a:latin typeface="Cambria Math" panose="02040503050406030204" pitchFamily="18" charset="0"/>
                                  </a:rPr>
                                  <m:t>𝑝</m:t>
                                </m:r>
                                <m:r>
                                  <a:rPr lang="en-US" sz="4800" i="1">
                                    <a:solidFill>
                                      <a:srgbClr val="0070C0"/>
                                    </a:solidFill>
                                    <a:latin typeface="Cambria Math" panose="02040503050406030204" pitchFamily="18" charset="0"/>
                                  </a:rPr>
                                  <m:t>,</m:t>
                                </m:r>
                                <m:r>
                                  <a:rPr lang="en-US" sz="4800" i="1">
                                    <a:solidFill>
                                      <a:srgbClr val="0070C0"/>
                                    </a:solidFill>
                                    <a:latin typeface="Cambria Math" panose="02040503050406030204" pitchFamily="18" charset="0"/>
                                  </a:rPr>
                                  <m:t>𝑟</m:t>
                                </m:r>
                              </m:e>
                            </m:d>
                          </m:sub>
                          <m:sup/>
                          <m:e>
                            <m:f>
                              <m:fPr>
                                <m:ctrlPr>
                                  <a:rPr lang="en-US" sz="4800" i="1">
                                    <a:solidFill>
                                      <a:srgbClr val="0070C0"/>
                                    </a:solidFill>
                                    <a:latin typeface="Cambria Math" panose="02040503050406030204" pitchFamily="18" charset="0"/>
                                  </a:rPr>
                                </m:ctrlPr>
                              </m:fPr>
                              <m:num>
                                <m:r>
                                  <a:rPr lang="en-US" sz="4800" i="1">
                                    <a:solidFill>
                                      <a:srgbClr val="0070C0"/>
                                    </a:solidFill>
                                    <a:latin typeface="Cambria Math" panose="02040503050406030204" pitchFamily="18" charset="0"/>
                                  </a:rPr>
                                  <m:t>𝑟𝐼</m:t>
                                </m:r>
                                <m:d>
                                  <m:dPr>
                                    <m:ctrlPr>
                                      <a:rPr lang="en-US" sz="4800" i="1">
                                        <a:solidFill>
                                          <a:srgbClr val="0070C0"/>
                                        </a:solidFill>
                                        <a:latin typeface="Cambria Math" panose="02040503050406030204" pitchFamily="18" charset="0"/>
                                      </a:rPr>
                                    </m:ctrlPr>
                                  </m:dPr>
                                  <m:e>
                                    <m:r>
                                      <a:rPr lang="en-US" sz="4800" i="1">
                                        <a:solidFill>
                                          <a:srgbClr val="0070C0"/>
                                        </a:solidFill>
                                        <a:latin typeface="Cambria Math" panose="02040503050406030204" pitchFamily="18" charset="0"/>
                                      </a:rPr>
                                      <m:t>𝜋</m:t>
                                    </m:r>
                                    <m:d>
                                      <m:dPr>
                                        <m:ctrlPr>
                                          <a:rPr lang="en-US" sz="4800" i="1">
                                            <a:solidFill>
                                              <a:srgbClr val="0070C0"/>
                                            </a:solidFill>
                                            <a:latin typeface="Cambria Math" panose="02040503050406030204" pitchFamily="18" charset="0"/>
                                          </a:rPr>
                                        </m:ctrlPr>
                                      </m:dPr>
                                      <m:e>
                                        <m:r>
                                          <a:rPr lang="en-US" sz="4800" i="1">
                                            <a:solidFill>
                                              <a:srgbClr val="0070C0"/>
                                            </a:solidFill>
                                            <a:latin typeface="Cambria Math" panose="02040503050406030204" pitchFamily="18" charset="0"/>
                                          </a:rPr>
                                          <m:t>𝑥</m:t>
                                        </m:r>
                                      </m:e>
                                    </m:d>
                                    <m:r>
                                      <a:rPr lang="en-US" sz="4800" i="1">
                                        <a:solidFill>
                                          <a:srgbClr val="0070C0"/>
                                        </a:solidFill>
                                        <a:latin typeface="Cambria Math" panose="02040503050406030204" pitchFamily="18" charset="0"/>
                                      </a:rPr>
                                      <m:t>=</m:t>
                                    </m:r>
                                    <m:r>
                                      <a:rPr lang="en-US" sz="4800" i="1">
                                        <a:solidFill>
                                          <a:srgbClr val="0070C0"/>
                                        </a:solidFill>
                                        <a:latin typeface="Cambria Math" panose="02040503050406030204" pitchFamily="18" charset="0"/>
                                      </a:rPr>
                                      <m:t>𝑎</m:t>
                                    </m:r>
                                  </m:e>
                                </m:d>
                              </m:num>
                              <m:den>
                                <m:r>
                                  <a:rPr lang="en-US" sz="4800" i="1">
                                    <a:solidFill>
                                      <a:srgbClr val="0070C0"/>
                                    </a:solidFill>
                                    <a:latin typeface="Cambria Math" panose="02040503050406030204" pitchFamily="18" charset="0"/>
                                  </a:rPr>
                                  <m:t>𝑝</m:t>
                                </m:r>
                              </m:den>
                            </m:f>
                          </m:e>
                        </m:nary>
                      </m:e>
                    </m:d>
                    <m:r>
                      <a:rPr lang="en-US" sz="4800" b="0" i="1" smtClean="0">
                        <a:solidFill>
                          <a:schemeClr val="tx2"/>
                        </a:solidFill>
                        <a:latin typeface="Cambria Math" panose="02040503050406030204" pitchFamily="18" charset="0"/>
                      </a:rPr>
                      <m:t> </m:t>
                    </m:r>
                    <m:r>
                      <a:rPr lang="en-US" sz="4800" b="0" i="1" smtClean="0">
                        <a:solidFill>
                          <a:srgbClr val="0070C0"/>
                        </a:solidFill>
                        <a:latin typeface="Cambria Math" panose="02040503050406030204" pitchFamily="18" charset="0"/>
                      </a:rPr>
                      <m:t> </m:t>
                    </m:r>
                  </m:oMath>
                </a14:m>
                <a:r>
                  <a:rPr lang="en-US" sz="5200" dirty="0">
                    <a:solidFill>
                      <a:schemeClr val="tx2"/>
                    </a:solidFill>
                    <a:latin typeface="+mn-lt"/>
                  </a:rPr>
                  <a:t> </a:t>
                </a:r>
              </a:p>
              <a:p>
                <a:pPr marL="0" indent="0">
                  <a:lnSpc>
                    <a:spcPct val="120000"/>
                  </a:lnSpc>
                  <a:buNone/>
                </a:pPr>
                <a:r>
                  <a:rPr lang="en-US" sz="4600" dirty="0">
                    <a:latin typeface="+mn-lt"/>
                  </a:rPr>
                  <a:t>Proof: For all </a:t>
                </a:r>
                <a14:m>
                  <m:oMath xmlns:m="http://schemas.openxmlformats.org/officeDocument/2006/math">
                    <m:r>
                      <a:rPr lang="en-US" sz="4600" i="1">
                        <a:solidFill>
                          <a:srgbClr val="0070C0"/>
                        </a:solidFill>
                        <a:latin typeface="Cambria Math" panose="02040503050406030204" pitchFamily="18" charset="0"/>
                      </a:rPr>
                      <m:t>(</m:t>
                    </m:r>
                    <m:r>
                      <a:rPr lang="en-US" sz="4600" i="1">
                        <a:solidFill>
                          <a:srgbClr val="0070C0"/>
                        </a:solidFill>
                        <a:latin typeface="Cambria Math" panose="02040503050406030204" pitchFamily="18" charset="0"/>
                      </a:rPr>
                      <m:t>𝑥</m:t>
                    </m:r>
                    <m:r>
                      <a:rPr lang="en-US" sz="4600" i="1">
                        <a:solidFill>
                          <a:srgbClr val="0070C0"/>
                        </a:solidFill>
                        <a:latin typeface="Cambria Math" panose="02040503050406030204" pitchFamily="18" charset="0"/>
                      </a:rPr>
                      <m:t>,</m:t>
                    </m:r>
                    <m:acc>
                      <m:accPr>
                        <m:chr m:val="⃗"/>
                        <m:ctrlPr>
                          <a:rPr lang="en-US" sz="4600" i="1">
                            <a:solidFill>
                              <a:srgbClr val="0070C0"/>
                            </a:solidFill>
                            <a:latin typeface="Cambria Math" panose="02040503050406030204" pitchFamily="18" charset="0"/>
                          </a:rPr>
                        </m:ctrlPr>
                      </m:accPr>
                      <m:e>
                        <m:r>
                          <a:rPr lang="en-US" sz="4600" i="1">
                            <a:solidFill>
                              <a:srgbClr val="0070C0"/>
                            </a:solidFill>
                            <a:latin typeface="Cambria Math" panose="02040503050406030204" pitchFamily="18" charset="0"/>
                          </a:rPr>
                          <m:t>𝑟</m:t>
                        </m:r>
                      </m:e>
                    </m:acc>
                    <m:r>
                      <a:rPr lang="en-US" sz="4600" i="1">
                        <a:solidFill>
                          <a:srgbClr val="0070C0"/>
                        </a:solidFill>
                        <a:latin typeface="Cambria Math" panose="02040503050406030204" pitchFamily="18" charset="0"/>
                      </a:rPr>
                      <m:t>)</m:t>
                    </m:r>
                  </m:oMath>
                </a14:m>
                <a:r>
                  <a:rPr lang="en-US" sz="4600" dirty="0">
                    <a:latin typeface="+mn-lt"/>
                  </a:rPr>
                  <a:t>, </a:t>
                </a:r>
                <a14:m>
                  <m:oMath xmlns:m="http://schemas.openxmlformats.org/officeDocument/2006/math">
                    <m:sSub>
                      <m:sSubPr>
                        <m:ctrlPr>
                          <a:rPr lang="en-US" sz="4600" i="1" dirty="0">
                            <a:solidFill>
                              <a:srgbClr val="0070C0"/>
                            </a:solidFill>
                            <a:latin typeface="Cambria Math" panose="02040503050406030204" pitchFamily="18" charset="0"/>
                          </a:rPr>
                        </m:ctrlPr>
                      </m:sSubPr>
                      <m:e>
                        <m:r>
                          <a:rPr lang="en-US" sz="4600" i="1" dirty="0">
                            <a:solidFill>
                              <a:srgbClr val="0070C0"/>
                            </a:solidFill>
                            <a:latin typeface="Cambria Math" panose="02040503050406030204" pitchFamily="18" charset="0"/>
                          </a:rPr>
                          <m:t>𝐸</m:t>
                        </m:r>
                      </m:e>
                      <m:sub>
                        <m:r>
                          <a:rPr lang="en-US" sz="4600" i="1" dirty="0">
                            <a:solidFill>
                              <a:srgbClr val="0070C0"/>
                            </a:solidFill>
                            <a:latin typeface="Cambria Math" panose="02040503050406030204" pitchFamily="18" charset="0"/>
                          </a:rPr>
                          <m:t>𝑎</m:t>
                        </m:r>
                        <m:r>
                          <a:rPr lang="en-US" sz="4600" i="1" dirty="0">
                            <a:solidFill>
                              <a:srgbClr val="0070C0"/>
                            </a:solidFill>
                            <a:latin typeface="Cambria Math" panose="02040503050406030204" pitchFamily="18" charset="0"/>
                          </a:rPr>
                          <m:t>∼</m:t>
                        </m:r>
                        <m:acc>
                          <m:accPr>
                            <m:chr m:val="⃗"/>
                            <m:ctrlPr>
                              <a:rPr lang="en-US" sz="4600" i="1" dirty="0">
                                <a:solidFill>
                                  <a:srgbClr val="0070C0"/>
                                </a:solidFill>
                                <a:latin typeface="Cambria Math" panose="02040503050406030204" pitchFamily="18" charset="0"/>
                              </a:rPr>
                            </m:ctrlPr>
                          </m:accPr>
                          <m:e>
                            <m:r>
                              <a:rPr lang="en-US" sz="4600" i="1" dirty="0">
                                <a:solidFill>
                                  <a:srgbClr val="0070C0"/>
                                </a:solidFill>
                                <a:latin typeface="Cambria Math" panose="02040503050406030204" pitchFamily="18" charset="0"/>
                              </a:rPr>
                              <m:t>𝑝</m:t>
                            </m:r>
                          </m:e>
                        </m:acc>
                      </m:sub>
                    </m:sSub>
                    <m:d>
                      <m:dPr>
                        <m:begChr m:val="["/>
                        <m:endChr m:val="]"/>
                        <m:ctrlPr>
                          <a:rPr lang="en-US" sz="4600" i="1" dirty="0">
                            <a:solidFill>
                              <a:srgbClr val="0070C0"/>
                            </a:solidFill>
                            <a:latin typeface="Cambria Math" panose="02040503050406030204" pitchFamily="18" charset="0"/>
                          </a:rPr>
                        </m:ctrlPr>
                      </m:dPr>
                      <m:e>
                        <m:f>
                          <m:fPr>
                            <m:ctrlPr>
                              <a:rPr lang="en-US" sz="4600" i="1">
                                <a:solidFill>
                                  <a:srgbClr val="0070C0"/>
                                </a:solidFill>
                                <a:latin typeface="Cambria Math" panose="02040503050406030204" pitchFamily="18" charset="0"/>
                              </a:rPr>
                            </m:ctrlPr>
                          </m:fPr>
                          <m:num>
                            <m:sSub>
                              <m:sSubPr>
                                <m:ctrlPr>
                                  <a:rPr lang="en-US" sz="4600" i="1">
                                    <a:solidFill>
                                      <a:srgbClr val="0070C0"/>
                                    </a:solidFill>
                                    <a:latin typeface="Cambria Math" panose="02040503050406030204" pitchFamily="18" charset="0"/>
                                  </a:rPr>
                                </m:ctrlPr>
                              </m:sSubPr>
                              <m:e>
                                <m:r>
                                  <a:rPr lang="en-US" sz="4600" i="1">
                                    <a:solidFill>
                                      <a:srgbClr val="0070C0"/>
                                    </a:solidFill>
                                    <a:latin typeface="Cambria Math" panose="02040503050406030204" pitchFamily="18" charset="0"/>
                                  </a:rPr>
                                  <m:t>𝑟</m:t>
                                </m:r>
                              </m:e>
                              <m:sub>
                                <m:r>
                                  <a:rPr lang="en-US" sz="4600" i="1">
                                    <a:solidFill>
                                      <a:srgbClr val="0070C0"/>
                                    </a:solidFill>
                                    <a:latin typeface="Cambria Math" panose="02040503050406030204" pitchFamily="18" charset="0"/>
                                  </a:rPr>
                                  <m:t>𝑎</m:t>
                                </m:r>
                              </m:sub>
                            </m:sSub>
                            <m:r>
                              <a:rPr lang="en-US" sz="4600" i="1">
                                <a:solidFill>
                                  <a:srgbClr val="0070C0"/>
                                </a:solidFill>
                                <a:latin typeface="Cambria Math" panose="02040503050406030204" pitchFamily="18" charset="0"/>
                              </a:rPr>
                              <m:t>𝐼</m:t>
                            </m:r>
                            <m:r>
                              <a:rPr lang="en-US" sz="4600" i="1">
                                <a:solidFill>
                                  <a:srgbClr val="0070C0"/>
                                </a:solidFill>
                                <a:latin typeface="Cambria Math" panose="02040503050406030204" pitchFamily="18" charset="0"/>
                              </a:rPr>
                              <m:t>(</m:t>
                            </m:r>
                            <m:r>
                              <a:rPr lang="en-US" sz="4600" i="1">
                                <a:solidFill>
                                  <a:srgbClr val="0070C0"/>
                                </a:solidFill>
                                <a:latin typeface="Cambria Math" panose="02040503050406030204" pitchFamily="18" charset="0"/>
                              </a:rPr>
                              <m:t>𝜋</m:t>
                            </m:r>
                            <m:d>
                              <m:dPr>
                                <m:ctrlPr>
                                  <a:rPr lang="en-US" sz="4600" i="1">
                                    <a:solidFill>
                                      <a:srgbClr val="0070C0"/>
                                    </a:solidFill>
                                    <a:latin typeface="Cambria Math" panose="02040503050406030204" pitchFamily="18" charset="0"/>
                                  </a:rPr>
                                </m:ctrlPr>
                              </m:dPr>
                              <m:e>
                                <m:r>
                                  <a:rPr lang="en-US" sz="4600" i="1">
                                    <a:solidFill>
                                      <a:srgbClr val="0070C0"/>
                                    </a:solidFill>
                                    <a:latin typeface="Cambria Math" panose="02040503050406030204" pitchFamily="18" charset="0"/>
                                  </a:rPr>
                                  <m:t>𝑥</m:t>
                                </m:r>
                              </m:e>
                            </m:d>
                            <m:r>
                              <a:rPr lang="en-US" sz="4600" i="1">
                                <a:solidFill>
                                  <a:srgbClr val="0070C0"/>
                                </a:solidFill>
                                <a:latin typeface="Cambria Math" panose="02040503050406030204" pitchFamily="18" charset="0"/>
                              </a:rPr>
                              <m:t>=</m:t>
                            </m:r>
                            <m:r>
                              <a:rPr lang="en-US" sz="4600" i="1">
                                <a:solidFill>
                                  <a:srgbClr val="0070C0"/>
                                </a:solidFill>
                                <a:latin typeface="Cambria Math" panose="02040503050406030204" pitchFamily="18" charset="0"/>
                              </a:rPr>
                              <m:t>𝑎</m:t>
                            </m:r>
                            <m:r>
                              <a:rPr lang="en-US" sz="4600" i="1">
                                <a:solidFill>
                                  <a:srgbClr val="0070C0"/>
                                </a:solidFill>
                                <a:latin typeface="Cambria Math" panose="02040503050406030204" pitchFamily="18" charset="0"/>
                              </a:rPr>
                              <m:t>)</m:t>
                            </m:r>
                          </m:num>
                          <m:den>
                            <m:sSub>
                              <m:sSubPr>
                                <m:ctrlPr>
                                  <a:rPr lang="en-US" sz="4600" i="1">
                                    <a:solidFill>
                                      <a:srgbClr val="0070C0"/>
                                    </a:solidFill>
                                    <a:latin typeface="Cambria Math" panose="02040503050406030204" pitchFamily="18" charset="0"/>
                                  </a:rPr>
                                </m:ctrlPr>
                              </m:sSubPr>
                              <m:e>
                                <m:r>
                                  <a:rPr lang="en-US" sz="4600" i="1">
                                    <a:solidFill>
                                      <a:srgbClr val="0070C0"/>
                                    </a:solidFill>
                                    <a:latin typeface="Cambria Math" panose="02040503050406030204" pitchFamily="18" charset="0"/>
                                  </a:rPr>
                                  <m:t>𝑝</m:t>
                                </m:r>
                              </m:e>
                              <m:sub>
                                <m:r>
                                  <a:rPr lang="en-US" sz="4600" i="1">
                                    <a:solidFill>
                                      <a:srgbClr val="0070C0"/>
                                    </a:solidFill>
                                    <a:latin typeface="Cambria Math" panose="02040503050406030204" pitchFamily="18" charset="0"/>
                                  </a:rPr>
                                  <m:t>𝑎</m:t>
                                </m:r>
                              </m:sub>
                            </m:sSub>
                          </m:den>
                        </m:f>
                      </m:e>
                    </m:d>
                  </m:oMath>
                </a14:m>
                <a:endParaRPr lang="en-US" sz="4600" i="1" dirty="0">
                  <a:latin typeface="+mn-lt"/>
                </a:endParaRPr>
              </a:p>
              <a:p>
                <a:pPr marL="0" indent="0">
                  <a:lnSpc>
                    <a:spcPct val="120000"/>
                  </a:lnSpc>
                  <a:buNone/>
                </a:pPr>
                <a:r>
                  <a:rPr lang="en-US" sz="4600" dirty="0">
                    <a:solidFill>
                      <a:srgbClr val="0070C0"/>
                    </a:solidFill>
                  </a:rPr>
                  <a:t>                               </a:t>
                </a:r>
                <a14:m>
                  <m:oMath xmlns:m="http://schemas.openxmlformats.org/officeDocument/2006/math">
                    <m:r>
                      <a:rPr lang="en-US" sz="4600" i="1">
                        <a:solidFill>
                          <a:srgbClr val="0070C0"/>
                        </a:solidFill>
                        <a:latin typeface="Cambria Math" panose="02040503050406030204" pitchFamily="18" charset="0"/>
                      </a:rPr>
                      <m:t>=</m:t>
                    </m:r>
                    <m:nary>
                      <m:naryPr>
                        <m:chr m:val="∑"/>
                        <m:supHide m:val="on"/>
                        <m:ctrlPr>
                          <a:rPr lang="en-US" sz="4600" i="1">
                            <a:solidFill>
                              <a:srgbClr val="0070C0"/>
                            </a:solidFill>
                            <a:latin typeface="Cambria Math" panose="02040503050406030204" pitchFamily="18" charset="0"/>
                          </a:rPr>
                        </m:ctrlPr>
                      </m:naryPr>
                      <m:sub>
                        <m:r>
                          <m:rPr>
                            <m:brk m:alnAt="7"/>
                          </m:rPr>
                          <a:rPr lang="en-US" sz="4600" i="1">
                            <a:solidFill>
                              <a:srgbClr val="0070C0"/>
                            </a:solidFill>
                            <a:latin typeface="Cambria Math" panose="02040503050406030204" pitchFamily="18" charset="0"/>
                          </a:rPr>
                          <m:t>𝑎</m:t>
                        </m:r>
                      </m:sub>
                      <m:sup/>
                      <m:e>
                        <m:sSub>
                          <m:sSubPr>
                            <m:ctrlPr>
                              <a:rPr lang="en-US" sz="4600" i="1">
                                <a:solidFill>
                                  <a:srgbClr val="0070C0"/>
                                </a:solidFill>
                                <a:latin typeface="Cambria Math" panose="02040503050406030204" pitchFamily="18" charset="0"/>
                              </a:rPr>
                            </m:ctrlPr>
                          </m:sSubPr>
                          <m:e>
                            <m:r>
                              <a:rPr lang="en-US" sz="4600" i="1">
                                <a:solidFill>
                                  <a:srgbClr val="0070C0"/>
                                </a:solidFill>
                                <a:latin typeface="Cambria Math" panose="02040503050406030204" pitchFamily="18" charset="0"/>
                              </a:rPr>
                              <m:t>𝑝</m:t>
                            </m:r>
                          </m:e>
                          <m:sub>
                            <m:r>
                              <a:rPr lang="en-US" sz="4600" i="1">
                                <a:solidFill>
                                  <a:srgbClr val="0070C0"/>
                                </a:solidFill>
                                <a:latin typeface="Cambria Math" panose="02040503050406030204" pitchFamily="18" charset="0"/>
                              </a:rPr>
                              <m:t>𝑎</m:t>
                            </m:r>
                          </m:sub>
                        </m:sSub>
                        <m:f>
                          <m:fPr>
                            <m:ctrlPr>
                              <a:rPr lang="en-US" sz="4600" i="1">
                                <a:solidFill>
                                  <a:srgbClr val="0070C0"/>
                                </a:solidFill>
                                <a:latin typeface="Cambria Math" panose="02040503050406030204" pitchFamily="18" charset="0"/>
                              </a:rPr>
                            </m:ctrlPr>
                          </m:fPr>
                          <m:num>
                            <m:sSub>
                              <m:sSubPr>
                                <m:ctrlPr>
                                  <a:rPr lang="en-US" sz="4600" i="1">
                                    <a:solidFill>
                                      <a:srgbClr val="0070C0"/>
                                    </a:solidFill>
                                    <a:latin typeface="Cambria Math" panose="02040503050406030204" pitchFamily="18" charset="0"/>
                                  </a:rPr>
                                </m:ctrlPr>
                              </m:sSubPr>
                              <m:e>
                                <m:r>
                                  <a:rPr lang="en-US" sz="4600" i="1">
                                    <a:solidFill>
                                      <a:srgbClr val="0070C0"/>
                                    </a:solidFill>
                                    <a:latin typeface="Cambria Math" panose="02040503050406030204" pitchFamily="18" charset="0"/>
                                  </a:rPr>
                                  <m:t>𝑟</m:t>
                                </m:r>
                              </m:e>
                              <m:sub>
                                <m:r>
                                  <a:rPr lang="en-US" sz="4600" i="1">
                                    <a:solidFill>
                                      <a:srgbClr val="0070C0"/>
                                    </a:solidFill>
                                    <a:latin typeface="Cambria Math" panose="02040503050406030204" pitchFamily="18" charset="0"/>
                                  </a:rPr>
                                  <m:t>𝑎</m:t>
                                </m:r>
                              </m:sub>
                            </m:sSub>
                            <m:r>
                              <a:rPr lang="en-US" sz="4600" i="1">
                                <a:solidFill>
                                  <a:srgbClr val="0070C0"/>
                                </a:solidFill>
                                <a:latin typeface="Cambria Math" panose="02040503050406030204" pitchFamily="18" charset="0"/>
                              </a:rPr>
                              <m:t>𝐼</m:t>
                            </m:r>
                            <m:r>
                              <a:rPr lang="en-US" sz="4600" i="1">
                                <a:solidFill>
                                  <a:srgbClr val="0070C0"/>
                                </a:solidFill>
                                <a:latin typeface="Cambria Math" panose="02040503050406030204" pitchFamily="18" charset="0"/>
                              </a:rPr>
                              <m:t>(</m:t>
                            </m:r>
                            <m:r>
                              <a:rPr lang="en-US" sz="4600" i="1">
                                <a:solidFill>
                                  <a:srgbClr val="0070C0"/>
                                </a:solidFill>
                                <a:latin typeface="Cambria Math" panose="02040503050406030204" pitchFamily="18" charset="0"/>
                              </a:rPr>
                              <m:t>𝜋</m:t>
                            </m:r>
                            <m:d>
                              <m:dPr>
                                <m:ctrlPr>
                                  <a:rPr lang="en-US" sz="4600" i="1">
                                    <a:solidFill>
                                      <a:srgbClr val="0070C0"/>
                                    </a:solidFill>
                                    <a:latin typeface="Cambria Math" panose="02040503050406030204" pitchFamily="18" charset="0"/>
                                  </a:rPr>
                                </m:ctrlPr>
                              </m:dPr>
                              <m:e>
                                <m:r>
                                  <a:rPr lang="en-US" sz="4600" i="1">
                                    <a:solidFill>
                                      <a:srgbClr val="0070C0"/>
                                    </a:solidFill>
                                    <a:latin typeface="Cambria Math" panose="02040503050406030204" pitchFamily="18" charset="0"/>
                                  </a:rPr>
                                  <m:t>𝑥</m:t>
                                </m:r>
                              </m:e>
                            </m:d>
                            <m:r>
                              <a:rPr lang="en-US" sz="4600" i="1">
                                <a:solidFill>
                                  <a:srgbClr val="0070C0"/>
                                </a:solidFill>
                                <a:latin typeface="Cambria Math" panose="02040503050406030204" pitchFamily="18" charset="0"/>
                              </a:rPr>
                              <m:t>=</m:t>
                            </m:r>
                            <m:r>
                              <a:rPr lang="en-US" sz="4600" i="1">
                                <a:solidFill>
                                  <a:srgbClr val="0070C0"/>
                                </a:solidFill>
                                <a:latin typeface="Cambria Math" panose="02040503050406030204" pitchFamily="18" charset="0"/>
                              </a:rPr>
                              <m:t>𝑎</m:t>
                            </m:r>
                            <m:r>
                              <a:rPr lang="en-US" sz="4600" i="1">
                                <a:solidFill>
                                  <a:srgbClr val="0070C0"/>
                                </a:solidFill>
                                <a:latin typeface="Cambria Math" panose="02040503050406030204" pitchFamily="18" charset="0"/>
                              </a:rPr>
                              <m:t>)</m:t>
                            </m:r>
                          </m:num>
                          <m:den>
                            <m:sSub>
                              <m:sSubPr>
                                <m:ctrlPr>
                                  <a:rPr lang="en-US" sz="4600" i="1">
                                    <a:solidFill>
                                      <a:srgbClr val="0070C0"/>
                                    </a:solidFill>
                                    <a:latin typeface="Cambria Math" panose="02040503050406030204" pitchFamily="18" charset="0"/>
                                  </a:rPr>
                                </m:ctrlPr>
                              </m:sSubPr>
                              <m:e>
                                <m:r>
                                  <a:rPr lang="en-US" sz="4600" i="1">
                                    <a:solidFill>
                                      <a:srgbClr val="0070C0"/>
                                    </a:solidFill>
                                    <a:latin typeface="Cambria Math" panose="02040503050406030204" pitchFamily="18" charset="0"/>
                                  </a:rPr>
                                  <m:t>𝑝</m:t>
                                </m:r>
                              </m:e>
                              <m:sub>
                                <m:r>
                                  <a:rPr lang="en-US" sz="4600" i="1">
                                    <a:solidFill>
                                      <a:srgbClr val="0070C0"/>
                                    </a:solidFill>
                                    <a:latin typeface="Cambria Math" panose="02040503050406030204" pitchFamily="18" charset="0"/>
                                  </a:rPr>
                                  <m:t>𝑎</m:t>
                                </m:r>
                              </m:sub>
                            </m:sSub>
                          </m:den>
                        </m:f>
                      </m:e>
                    </m:nary>
                  </m:oMath>
                </a14:m>
                <a:endParaRPr lang="en-US" sz="4600" i="1" dirty="0">
                  <a:solidFill>
                    <a:srgbClr val="0070C0"/>
                  </a:solidFill>
                  <a:latin typeface="+mn-lt"/>
                </a:endParaRPr>
              </a:p>
              <a:p>
                <a:pPr marL="0" indent="0">
                  <a:lnSpc>
                    <a:spcPct val="120000"/>
                  </a:lnSpc>
                  <a:buNone/>
                </a:pPr>
                <a14:m>
                  <m:oMath xmlns:m="http://schemas.openxmlformats.org/officeDocument/2006/math">
                    <m:r>
                      <a:rPr lang="en-US" sz="4600" b="0" i="1" smtClean="0">
                        <a:solidFill>
                          <a:srgbClr val="0070C0"/>
                        </a:solidFill>
                        <a:latin typeface="Cambria Math" panose="02040503050406030204" pitchFamily="18" charset="0"/>
                      </a:rPr>
                      <m:t>                    </m:t>
                    </m:r>
                    <m:r>
                      <a:rPr lang="en-US" sz="4600" i="1">
                        <a:solidFill>
                          <a:srgbClr val="0070C0"/>
                        </a:solidFill>
                        <a:latin typeface="Cambria Math" panose="02040503050406030204" pitchFamily="18" charset="0"/>
                      </a:rPr>
                      <m:t>                  </m:t>
                    </m:r>
                    <m:r>
                      <a:rPr lang="en-US" sz="4600" b="0" i="1" smtClean="0">
                        <a:solidFill>
                          <a:srgbClr val="0070C0"/>
                        </a:solidFill>
                        <a:latin typeface="Cambria Math" panose="02040503050406030204" pitchFamily="18" charset="0"/>
                      </a:rPr>
                      <m:t> </m:t>
                    </m:r>
                    <m:r>
                      <a:rPr lang="en-US" sz="4600" i="1">
                        <a:solidFill>
                          <a:srgbClr val="0070C0"/>
                        </a:solidFill>
                        <a:latin typeface="Cambria Math" panose="02040503050406030204" pitchFamily="18" charset="0"/>
                      </a:rPr>
                      <m:t>=</m:t>
                    </m:r>
                    <m:sSub>
                      <m:sSubPr>
                        <m:ctrlPr>
                          <a:rPr lang="en-US" sz="4600" i="1">
                            <a:solidFill>
                              <a:srgbClr val="0070C0"/>
                            </a:solidFill>
                            <a:latin typeface="Cambria Math" panose="02040503050406030204" pitchFamily="18" charset="0"/>
                          </a:rPr>
                        </m:ctrlPr>
                      </m:sSubPr>
                      <m:e>
                        <m:r>
                          <a:rPr lang="en-US" sz="4600" i="1">
                            <a:solidFill>
                              <a:srgbClr val="0070C0"/>
                            </a:solidFill>
                            <a:latin typeface="Cambria Math" panose="02040503050406030204" pitchFamily="18" charset="0"/>
                          </a:rPr>
                          <m:t>𝑟</m:t>
                        </m:r>
                      </m:e>
                      <m:sub>
                        <m:r>
                          <a:rPr lang="en-US" sz="4600" i="1">
                            <a:solidFill>
                              <a:srgbClr val="0070C0"/>
                            </a:solidFill>
                            <a:latin typeface="Cambria Math" panose="02040503050406030204" pitchFamily="18" charset="0"/>
                          </a:rPr>
                          <m:t>𝜋</m:t>
                        </m:r>
                        <m:r>
                          <a:rPr lang="en-US" sz="4600" i="1">
                            <a:solidFill>
                              <a:srgbClr val="0070C0"/>
                            </a:solidFill>
                            <a:latin typeface="Cambria Math" panose="02040503050406030204" pitchFamily="18" charset="0"/>
                          </a:rPr>
                          <m:t>(</m:t>
                        </m:r>
                        <m:r>
                          <a:rPr lang="en-US" sz="4600" i="1">
                            <a:solidFill>
                              <a:srgbClr val="0070C0"/>
                            </a:solidFill>
                            <a:latin typeface="Cambria Math" panose="02040503050406030204" pitchFamily="18" charset="0"/>
                          </a:rPr>
                          <m:t>𝑥</m:t>
                        </m:r>
                        <m:r>
                          <a:rPr lang="en-US" sz="4600" i="1">
                            <a:solidFill>
                              <a:srgbClr val="0070C0"/>
                            </a:solidFill>
                            <a:latin typeface="Cambria Math" panose="02040503050406030204" pitchFamily="18" charset="0"/>
                          </a:rPr>
                          <m:t>)</m:t>
                        </m:r>
                      </m:sub>
                    </m:sSub>
                  </m:oMath>
                </a14:m>
                <a:r>
                  <a:rPr lang="en-US" sz="4600" dirty="0">
                    <a:latin typeface="+mn-lt"/>
                  </a:rPr>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2501" y="1007266"/>
                <a:ext cx="12433973" cy="612648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969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04435-DD98-4EB6-B183-BC6C7ECA975D}"/>
              </a:ext>
            </a:extLst>
          </p:cNvPr>
          <p:cNvPicPr>
            <a:picLocks noChangeAspect="1"/>
          </p:cNvPicPr>
          <p:nvPr/>
        </p:nvPicPr>
        <p:blipFill>
          <a:blip r:embed="rId3"/>
          <a:stretch>
            <a:fillRect/>
          </a:stretch>
        </p:blipFill>
        <p:spPr>
          <a:xfrm>
            <a:off x="31749" y="1211262"/>
            <a:ext cx="12436475" cy="5630998"/>
          </a:xfrm>
          <a:prstGeom prst="rect">
            <a:avLst/>
          </a:prstGeom>
        </p:spPr>
      </p:pic>
      <p:sp>
        <p:nvSpPr>
          <p:cNvPr id="2" name="Title 1">
            <a:extLst>
              <a:ext uri="{FF2B5EF4-FFF2-40B4-BE49-F238E27FC236}">
                <a16:creationId xmlns:a16="http://schemas.microsoft.com/office/drawing/2014/main" id="{4BF36FA2-A7F9-484D-8536-8F636103A84D}"/>
              </a:ext>
            </a:extLst>
          </p:cNvPr>
          <p:cNvSpPr>
            <a:spLocks noGrp="1"/>
          </p:cNvSpPr>
          <p:nvPr>
            <p:ph type="title"/>
          </p:nvPr>
        </p:nvSpPr>
        <p:spPr>
          <a:xfrm>
            <a:off x="-965" y="56594"/>
            <a:ext cx="11889564" cy="917575"/>
          </a:xfrm>
        </p:spPr>
        <p:txBody>
          <a:bodyPr/>
          <a:lstStyle/>
          <a:p>
            <a:r>
              <a:rPr lang="en-US" sz="6120" dirty="0"/>
              <a:t>Reward over time</a:t>
            </a:r>
          </a:p>
        </p:txBody>
      </p:sp>
      <p:sp>
        <p:nvSpPr>
          <p:cNvPr id="5" name="Speech Bubble: Oval 4">
            <a:extLst>
              <a:ext uri="{FF2B5EF4-FFF2-40B4-BE49-F238E27FC236}">
                <a16:creationId xmlns:a16="http://schemas.microsoft.com/office/drawing/2014/main" id="{FD661F04-A394-49A6-8553-E651FF0AB8E3}"/>
              </a:ext>
            </a:extLst>
          </p:cNvPr>
          <p:cNvSpPr/>
          <p:nvPr/>
        </p:nvSpPr>
        <p:spPr bwMode="auto">
          <a:xfrm>
            <a:off x="4160837" y="4945062"/>
            <a:ext cx="2819400" cy="1049815"/>
          </a:xfrm>
          <a:prstGeom prst="wedgeEllipseCallout">
            <a:avLst>
              <a:gd name="adj1" fmla="val -60991"/>
              <a:gd name="adj2" fmla="val -48239"/>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ea typeface="Segoe UI" pitchFamily="34" charset="0"/>
                <a:cs typeface="Segoe UI" pitchFamily="34" charset="0"/>
              </a:rPr>
              <a:t>Offline estimate of a baseline’s</a:t>
            </a:r>
          </a:p>
          <a:p>
            <a:pPr algn="ctr" defTabSz="932290" fontAlgn="base">
              <a:spcBef>
                <a:spcPct val="0"/>
              </a:spcBef>
              <a:spcAft>
                <a:spcPct val="0"/>
              </a:spcAft>
            </a:pPr>
            <a:r>
              <a:rPr lang="en-US" sz="1836" dirty="0">
                <a:gradFill>
                  <a:gsLst>
                    <a:gs pos="0">
                      <a:srgbClr val="FFFFFF"/>
                    </a:gs>
                    <a:gs pos="100000">
                      <a:srgbClr val="FFFFFF"/>
                    </a:gs>
                  </a:gsLst>
                  <a:lin ang="5400000" scaled="0"/>
                </a:gradFill>
                <a:ea typeface="Segoe UI" pitchFamily="34" charset="0"/>
                <a:cs typeface="Segoe UI" pitchFamily="34" charset="0"/>
              </a:rPr>
              <a:t>performance</a:t>
            </a:r>
          </a:p>
        </p:txBody>
      </p:sp>
      <p:sp>
        <p:nvSpPr>
          <p:cNvPr id="6" name="Speech Bubble: Oval 5">
            <a:extLst>
              <a:ext uri="{FF2B5EF4-FFF2-40B4-BE49-F238E27FC236}">
                <a16:creationId xmlns:a16="http://schemas.microsoft.com/office/drawing/2014/main" id="{D999EDDF-DAFD-4FCB-A3A1-4B7D1E4DD987}"/>
              </a:ext>
            </a:extLst>
          </p:cNvPr>
          <p:cNvSpPr/>
          <p:nvPr/>
        </p:nvSpPr>
        <p:spPr bwMode="auto">
          <a:xfrm>
            <a:off x="7818437" y="598445"/>
            <a:ext cx="2817494" cy="1049815"/>
          </a:xfrm>
          <a:prstGeom prst="wedgeEllipseCallout">
            <a:avLst>
              <a:gd name="adj1" fmla="val -48220"/>
              <a:gd name="adj2" fmla="val 124108"/>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ea typeface="Segoe UI" pitchFamily="34" charset="0"/>
                <a:cs typeface="Segoe UI" pitchFamily="34" charset="0"/>
              </a:rPr>
              <a:t>System’s actual online performance</a:t>
            </a:r>
          </a:p>
        </p:txBody>
      </p:sp>
    </p:spTree>
    <p:extLst>
      <p:ext uri="{BB962C8B-B14F-4D97-AF65-F5344CB8AC3E}">
        <p14:creationId xmlns:p14="http://schemas.microsoft.com/office/powerpoint/2010/main" val="314755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4583-7015-4269-B348-8F4405B22969}"/>
              </a:ext>
            </a:extLst>
          </p:cNvPr>
          <p:cNvSpPr>
            <a:spLocks noGrp="1"/>
          </p:cNvSpPr>
          <p:nvPr>
            <p:ph type="title"/>
          </p:nvPr>
        </p:nvSpPr>
        <p:spPr>
          <a:xfrm>
            <a:off x="7581" y="68262"/>
            <a:ext cx="11889564" cy="917575"/>
          </a:xfrm>
        </p:spPr>
        <p:txBody>
          <a:bodyPr/>
          <a:lstStyle/>
          <a:p>
            <a:r>
              <a:rPr lang="en-US" sz="6120" dirty="0"/>
              <a:t>Better Evaluation Techniques</a:t>
            </a:r>
          </a:p>
        </p:txBody>
      </p:sp>
      <p:sp>
        <p:nvSpPr>
          <p:cNvPr id="3" name="Text Placeholder 2">
            <a:extLst>
              <a:ext uri="{FF2B5EF4-FFF2-40B4-BE49-F238E27FC236}">
                <a16:creationId xmlns:a16="http://schemas.microsoft.com/office/drawing/2014/main" id="{A837BC2F-A585-42DF-A97A-9A26C59A5C56}"/>
              </a:ext>
            </a:extLst>
          </p:cNvPr>
          <p:cNvSpPr>
            <a:spLocks noGrp="1"/>
          </p:cNvSpPr>
          <p:nvPr>
            <p:ph type="body" sz="quarter" idx="10"/>
          </p:nvPr>
        </p:nvSpPr>
        <p:spPr>
          <a:xfrm>
            <a:off x="274639" y="2125662"/>
            <a:ext cx="11888787" cy="3120854"/>
          </a:xfrm>
        </p:spPr>
        <p:txBody>
          <a:bodyPr/>
          <a:lstStyle/>
          <a:p>
            <a:pPr marL="0" indent="0">
              <a:buNone/>
            </a:pPr>
            <a:r>
              <a:rPr lang="en-US" dirty="0"/>
              <a:t>Double Robust: [D</a:t>
            </a:r>
            <a:r>
              <a:rPr lang="en-US" dirty="0">
                <a:solidFill>
                  <a:srgbClr val="FF0000"/>
                </a:solidFill>
              </a:rPr>
              <a:t>L</a:t>
            </a:r>
            <a:r>
              <a:rPr lang="en-US" dirty="0"/>
              <a:t>L ‘11]</a:t>
            </a:r>
          </a:p>
          <a:p>
            <a:pPr marL="0" indent="0">
              <a:buNone/>
            </a:pPr>
            <a:endParaRPr lang="en-US" dirty="0"/>
          </a:p>
          <a:p>
            <a:pPr marL="0" indent="0">
              <a:buNone/>
            </a:pPr>
            <a:r>
              <a:rPr lang="en-US" dirty="0"/>
              <a:t>Weighted IPS: [K ’92, SJ ‘15]</a:t>
            </a:r>
          </a:p>
          <a:p>
            <a:pPr marL="0" indent="0">
              <a:buNone/>
            </a:pPr>
            <a:endParaRPr lang="en-US" dirty="0"/>
          </a:p>
          <a:p>
            <a:pPr marL="0" indent="0">
              <a:buNone/>
            </a:pPr>
            <a:r>
              <a:rPr lang="en-US" dirty="0"/>
              <a:t>Clipping: [BL ’08]</a:t>
            </a:r>
          </a:p>
        </p:txBody>
      </p:sp>
    </p:spTree>
    <p:extLst>
      <p:ext uri="{BB962C8B-B14F-4D97-AF65-F5344CB8AC3E}">
        <p14:creationId xmlns:p14="http://schemas.microsoft.com/office/powerpoint/2010/main" val="36195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11854" y="1058862"/>
                <a:ext cx="12436475" cy="6346481"/>
              </a:xfrm>
            </p:spPr>
            <p:txBody>
              <a:bodyPr/>
              <a:lstStyle/>
              <a:p>
                <a:pPr marL="0" indent="0">
                  <a:buNone/>
                </a:pPr>
                <a:r>
                  <a:rPr lang="en-US" dirty="0">
                    <a:solidFill>
                      <a:schemeClr val="tx1">
                        <a:lumMod val="75000"/>
                      </a:schemeClr>
                    </a:solidFill>
                  </a:rPr>
                  <a:t>Given Data</a:t>
                </a:r>
                <a:r>
                  <a:rPr lang="en-US" dirty="0"/>
                  <a:t> </a:t>
                </a:r>
                <a14:m>
                  <m:oMath xmlns:m="http://schemas.openxmlformats.org/officeDocument/2006/math">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e>
                        </m:d>
                      </m:e>
                    </m:d>
                  </m:oMath>
                </a14:m>
                <a:r>
                  <a:rPr lang="en-US" dirty="0">
                    <a:solidFill>
                      <a:schemeClr val="tx1">
                        <a:lumMod val="75000"/>
                      </a:schemeClr>
                    </a:solidFill>
                  </a:rPr>
                  <a:t> how to maximize</a:t>
                </a:r>
                <a:r>
                  <a:rPr lang="en-US" dirty="0"/>
                  <a:t> </a:t>
                </a:r>
                <a14:m>
                  <m:oMath xmlns:m="http://schemas.openxmlformats.org/officeDocument/2006/math">
                    <m:r>
                      <m:rPr>
                        <m:nor/>
                      </m:rPr>
                      <a:rPr lang="en-US" b="0" i="0" smtClean="0">
                        <a:latin typeface="Cambria Math" panose="02040503050406030204" pitchFamily="18" charset="0"/>
                      </a:rPr>
                      <m:t>E</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sub>
                    </m:sSub>
                    <m:r>
                      <a:rPr lang="en-US" b="0" i="1" smtClean="0">
                        <a:latin typeface="Cambria Math" panose="02040503050406030204" pitchFamily="18" charset="0"/>
                      </a:rPr>
                      <m:t>]</m:t>
                    </m:r>
                  </m:oMath>
                </a14:m>
                <a:r>
                  <a:rPr lang="en-US" dirty="0">
                    <a:solidFill>
                      <a:schemeClr val="tx1">
                        <a:lumMod val="75000"/>
                      </a:schemeClr>
                    </a:solidFill>
                  </a:rPr>
                  <a:t>? </a:t>
                </a:r>
              </a:p>
              <a:p>
                <a:pPr marL="0" indent="0">
                  <a:buNone/>
                </a:pPr>
                <a:r>
                  <a:rPr lang="en-US" dirty="0">
                    <a:solidFill>
                      <a:schemeClr val="tx1">
                        <a:lumMod val="75000"/>
                      </a:schemeClr>
                    </a:solidFill>
                  </a:rPr>
                  <a:t>Maximize </a:t>
                </a:r>
                <a14:m>
                  <m:oMath xmlns:m="http://schemas.openxmlformats.org/officeDocument/2006/math">
                    <m:r>
                      <m:rPr>
                        <m:nor/>
                      </m:rPr>
                      <a:rPr lang="en-US">
                        <a:latin typeface="Cambria Math" panose="02040503050406030204" pitchFamily="18" charset="0"/>
                      </a:rPr>
                      <m:t>E</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nor/>
                              </m:rPr>
                              <a:rPr lang="en-US" b="0" i="0" smtClean="0">
                                <a:latin typeface="Cambria Math" panose="02040503050406030204" pitchFamily="18" charset="0"/>
                              </a:rPr>
                              <m:t>IPS</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𝜋</m:t>
                            </m:r>
                          </m:e>
                        </m:d>
                      </m:e>
                    </m:d>
                  </m:oMath>
                </a14:m>
                <a:r>
                  <a:rPr lang="en-US" dirty="0">
                    <a:solidFill>
                      <a:schemeClr val="bg2"/>
                    </a:solidFill>
                    <a:latin typeface="Cambria Math" panose="02040503050406030204" pitchFamily="18" charset="0"/>
                  </a:rPr>
                  <a:t> </a:t>
                </a:r>
                <a:r>
                  <a:rPr lang="en-US" dirty="0">
                    <a:solidFill>
                      <a:schemeClr val="tx1">
                        <a:lumMod val="75000"/>
                      </a:schemeClr>
                    </a:solidFill>
                  </a:rPr>
                  <a:t>instead!</a:t>
                </a:r>
                <a:endParaRPr lang="en-US" dirty="0">
                  <a:solidFill>
                    <a:schemeClr val="bg2"/>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𝑎</m:t>
                          </m:r>
                        </m:sub>
                      </m:sSub>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r>
                                <m:rPr>
                                  <m:nor/>
                                </m:rPr>
                                <a:rPr lang="en-US" b="0" i="0" smtClean="0">
                                  <a:latin typeface="Cambria Math" panose="02040503050406030204" pitchFamily="18" charset="0"/>
                                </a:rPr>
                                <m:t> </m:t>
                              </m:r>
                              <m:r>
                                <m:rPr>
                                  <m:nor/>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solidFill>
                                    <a:srgbClr val="FF0000"/>
                                  </a:solidFill>
                                  <a:latin typeface="Cambria Math" panose="02040503050406030204" pitchFamily="18" charset="0"/>
                                </a:rPr>
                                <m:t>𝜋</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e>
                            <m:e>
                              <m:r>
                                <a:rPr lang="en-US" b="0" i="1" smtClean="0">
                                  <a:latin typeface="Cambria Math" panose="02040503050406030204" pitchFamily="18" charset="0"/>
                                </a:rPr>
                                <m:t>0 </m:t>
                              </m:r>
                              <m:r>
                                <m:rPr>
                                  <m:nor/>
                                </m:rPr>
                                <a:rPr lang="en-US" b="0" i="0" smtClean="0">
                                  <a:latin typeface="Cambria Math" panose="02040503050406030204" pitchFamily="18" charset="0"/>
                                </a:rPr>
                                <m:t>      </m:t>
                              </m:r>
                              <m:r>
                                <m:rPr>
                                  <m:nor/>
                                </m:rPr>
                                <a:rPr lang="en-US" b="0" i="0" smtClean="0">
                                  <a:latin typeface="Cambria Math" panose="02040503050406030204" pitchFamily="18" charset="0"/>
                                </a:rPr>
                                <m:t>otherwise</m:t>
                              </m:r>
                              <m:r>
                                <a:rPr lang="en-US" b="0" i="1" smtClean="0">
                                  <a:latin typeface="Cambria Math" panose="02040503050406030204" pitchFamily="18" charset="0"/>
                                </a:rPr>
                                <m:t> </m:t>
                              </m:r>
                            </m:e>
                          </m:eqArr>
                        </m:e>
                      </m:d>
                    </m:oMath>
                  </m:oMathPara>
                </a14:m>
                <a:endParaRPr lang="en-US" dirty="0"/>
              </a:p>
              <a:p>
                <a:pPr marL="0" indent="0">
                  <a:buNone/>
                </a:pPr>
                <a:r>
                  <a:rPr lang="en-US" dirty="0">
                    <a:solidFill>
                      <a:schemeClr val="tx1"/>
                    </a:solidFill>
                  </a:rPr>
                  <a:t>Equivalent to:</a:t>
                </a:r>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𝑎</m:t>
                          </m:r>
                        </m:sub>
                        <m:sup>
                          <m:r>
                            <a:rPr lang="en-US" b="0" i="1" smtClean="0">
                              <a:latin typeface="Cambria Math" panose="02040503050406030204" pitchFamily="18" charset="0"/>
                            </a:rPr>
                            <m:t>′</m:t>
                          </m:r>
                        </m:sup>
                      </m:sSubSup>
                      <m:r>
                        <a:rPr lang="en-US" i="1">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m:rPr>
                                  <m:nor/>
                                </m:rPr>
                                <a:rPr lang="en-US">
                                  <a:latin typeface="Cambria Math" panose="02040503050406030204" pitchFamily="18" charset="0"/>
                                </a:rPr>
                                <m:t> </m:t>
                              </m:r>
                              <m:r>
                                <m:rPr>
                                  <m:nor/>
                                </m:rPr>
                                <a:rPr lang="en-US">
                                  <a:latin typeface="Cambria Math" panose="02040503050406030204" pitchFamily="18" charset="0"/>
                                </a:rPr>
                                <m:t>if</m:t>
                              </m:r>
                              <m:r>
                                <a:rPr lang="en-US" i="1">
                                  <a:latin typeface="Cambria Math" panose="02040503050406030204" pitchFamily="18" charset="0"/>
                                </a:rPr>
                                <m:t> </m:t>
                              </m:r>
                              <m:r>
                                <a:rPr lang="en-US" i="1">
                                  <a:solidFill>
                                    <a:srgbClr val="FF0000"/>
                                  </a:solidFill>
                                  <a:latin typeface="Cambria Math" panose="02040503050406030204" pitchFamily="18" charset="0"/>
                                </a:rPr>
                                <m:t>𝜋</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𝑥</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𝑎</m:t>
                              </m:r>
                            </m:e>
                            <m:e>
                              <m:r>
                                <a:rPr lang="en-US" i="1">
                                  <a:latin typeface="Cambria Math" panose="02040503050406030204" pitchFamily="18" charset="0"/>
                                </a:rPr>
                                <m:t>0 </m:t>
                              </m:r>
                              <m:r>
                                <m:rPr>
                                  <m:nor/>
                                </m:rPr>
                                <a:rPr lang="en-US">
                                  <a:latin typeface="Cambria Math" panose="02040503050406030204" pitchFamily="18" charset="0"/>
                                </a:rPr>
                                <m:t>      </m:t>
                              </m:r>
                              <m:r>
                                <m:rPr>
                                  <m:nor/>
                                </m:rPr>
                                <a:rPr lang="en-US" b="0" i="0" smtClean="0">
                                  <a:latin typeface="Cambria Math" panose="02040503050406030204" pitchFamily="18" charset="0"/>
                                </a:rPr>
                                <m:t>otherwise</m:t>
                              </m:r>
                              <m:r>
                                <m:rPr>
                                  <m:nor/>
                                </m:rPr>
                                <a:rPr lang="en-US" i="1" dirty="0">
                                  <a:latin typeface="Cambria Math" panose="02040503050406030204" pitchFamily="18" charset="0"/>
                                </a:rPr>
                                <m:t> </m:t>
                              </m:r>
                            </m:e>
                          </m:eqArr>
                        </m:e>
                      </m:d>
                    </m:oMath>
                  </m:oMathPara>
                </a14:m>
                <a:endParaRPr lang="en-US" dirty="0"/>
              </a:p>
              <a:p>
                <a:pPr marL="0" indent="0" algn="ctr">
                  <a:buNone/>
                </a:pPr>
                <a:r>
                  <a:rPr lang="en-US" b="1" dirty="0">
                    <a:solidFill>
                      <a:schemeClr val="tx1"/>
                    </a:solidFill>
                  </a:rPr>
                  <a:t>with importance weight</a:t>
                </a:r>
                <a:r>
                  <a:rPr lang="en-US" b="1" dirty="0"/>
                  <a:t>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𝒓</m:t>
                        </m:r>
                      </m:num>
                      <m:den>
                        <m:r>
                          <a:rPr lang="en-US" b="1" i="1">
                            <a:latin typeface="Cambria Math" panose="02040503050406030204" pitchFamily="18" charset="0"/>
                          </a:rPr>
                          <m:t>𝒑</m:t>
                        </m:r>
                      </m:den>
                    </m:f>
                  </m:oMath>
                </a14:m>
                <a:endParaRPr lang="en-US" b="1" dirty="0"/>
              </a:p>
              <a:p>
                <a:pPr marL="0" indent="0" algn="ctr">
                  <a:buNone/>
                </a:pPr>
                <a:r>
                  <a:rPr lang="en-US" b="1" dirty="0">
                    <a:solidFill>
                      <a:srgbClr val="00B050"/>
                    </a:solidFill>
                  </a:rPr>
                  <a:t>Importance weighted multiclass classification!</a:t>
                </a:r>
              </a:p>
              <a:p>
                <a:pPr marL="0" indent="0">
                  <a:buNone/>
                </a:pP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11854" y="1058862"/>
                <a:ext cx="12436475" cy="6346481"/>
              </a:xfrm>
              <a:blipFill>
                <a:blip r:embed="rId2"/>
                <a:stretch>
                  <a:fillRect l="-1078" t="-1633"/>
                </a:stretch>
              </a:blipFill>
            </p:spPr>
            <p:txBody>
              <a:bodyPr/>
              <a:lstStyle/>
              <a:p>
                <a:r>
                  <a:rPr lang="en-US">
                    <a:noFill/>
                  </a:rPr>
                  <a:t> </a:t>
                </a:r>
              </a:p>
            </p:txBody>
          </p:sp>
        </mc:Fallback>
      </mc:AlternateContent>
      <p:sp>
        <p:nvSpPr>
          <p:cNvPr id="3" name="Title 2"/>
          <p:cNvSpPr>
            <a:spLocks noGrp="1"/>
          </p:cNvSpPr>
          <p:nvPr>
            <p:ph type="title"/>
          </p:nvPr>
        </p:nvSpPr>
        <p:spPr>
          <a:xfrm>
            <a:off x="0" y="0"/>
            <a:ext cx="11373923" cy="762786"/>
          </a:xfrm>
        </p:spPr>
        <p:txBody>
          <a:bodyPr/>
          <a:lstStyle/>
          <a:p>
            <a:r>
              <a:rPr lang="en-US" sz="6120" dirty="0"/>
              <a:t>Learning from Exploration [‘Z 03]</a:t>
            </a:r>
          </a:p>
        </p:txBody>
      </p:sp>
    </p:spTree>
    <p:extLst>
      <p:ext uri="{BB962C8B-B14F-4D97-AF65-F5344CB8AC3E}">
        <p14:creationId xmlns:p14="http://schemas.microsoft.com/office/powerpoint/2010/main" val="1749521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3BED7-F2A1-4C50-8E59-1AC4FDB30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622" y="1897062"/>
            <a:ext cx="7771694" cy="4131951"/>
          </a:xfrm>
          <a:prstGeom prst="rect">
            <a:avLst/>
          </a:prstGeom>
        </p:spPr>
      </p:pic>
      <p:sp>
        <p:nvSpPr>
          <p:cNvPr id="2" name="Title 1">
            <a:extLst>
              <a:ext uri="{FF2B5EF4-FFF2-40B4-BE49-F238E27FC236}">
                <a16:creationId xmlns:a16="http://schemas.microsoft.com/office/drawing/2014/main" id="{639F8104-1D84-4546-B092-397BF23157E2}"/>
              </a:ext>
            </a:extLst>
          </p:cNvPr>
          <p:cNvSpPr>
            <a:spLocks noGrp="1"/>
          </p:cNvSpPr>
          <p:nvPr>
            <p:ph type="title"/>
          </p:nvPr>
        </p:nvSpPr>
        <p:spPr>
          <a:xfrm>
            <a:off x="0" y="68262"/>
            <a:ext cx="10724938" cy="1351952"/>
          </a:xfrm>
        </p:spPr>
        <p:txBody>
          <a:bodyPr>
            <a:normAutofit/>
          </a:bodyPr>
          <a:lstStyle/>
          <a:p>
            <a:r>
              <a:rPr lang="en-US" sz="6731" dirty="0">
                <a:latin typeface="Segoe UI Light" panose="020B0502040204020203" pitchFamily="34" charset="0"/>
                <a:cs typeface="Segoe UI Light" panose="020B0502040204020203" pitchFamily="34" charset="0"/>
              </a:rPr>
              <a:t>Supervised Learning is cool</a:t>
            </a:r>
          </a:p>
        </p:txBody>
      </p:sp>
      <p:pic>
        <p:nvPicPr>
          <p:cNvPr id="7" name="Picture 6">
            <a:extLst>
              <a:ext uri="{FF2B5EF4-FFF2-40B4-BE49-F238E27FC236}">
                <a16:creationId xmlns:a16="http://schemas.microsoft.com/office/drawing/2014/main" id="{53A45521-8A75-41EE-AE21-03738B7AC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960" y="1668462"/>
            <a:ext cx="4663017" cy="4663017"/>
          </a:xfrm>
          <a:prstGeom prst="rect">
            <a:avLst/>
          </a:prstGeom>
        </p:spPr>
      </p:pic>
    </p:spTree>
    <p:extLst>
      <p:ext uri="{BB962C8B-B14F-4D97-AF65-F5344CB8AC3E}">
        <p14:creationId xmlns:p14="http://schemas.microsoft.com/office/powerpoint/2010/main" val="30546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106FF263-BCB6-467C-ABD5-D2D08550E88B}"/>
              </a:ext>
            </a:extLst>
          </p:cNvPr>
          <p:cNvPicPr>
            <a:picLocks noChangeAspect="1"/>
          </p:cNvPicPr>
          <p:nvPr/>
        </p:nvPicPr>
        <p:blipFill>
          <a:blip r:embed="rId2"/>
          <a:stretch>
            <a:fillRect/>
          </a:stretch>
        </p:blipFill>
        <p:spPr>
          <a:xfrm>
            <a:off x="8319751" y="3493663"/>
            <a:ext cx="2878056" cy="1375071"/>
          </a:xfrm>
          <a:prstGeom prst="rect">
            <a:avLst/>
          </a:prstGeom>
        </p:spPr>
      </p:pic>
      <p:sp>
        <p:nvSpPr>
          <p:cNvPr id="2" name="Title 1">
            <a:extLst>
              <a:ext uri="{FF2B5EF4-FFF2-40B4-BE49-F238E27FC236}">
                <a16:creationId xmlns:a16="http://schemas.microsoft.com/office/drawing/2014/main" id="{A338543A-1334-4227-956B-DB69934FB73F}"/>
              </a:ext>
            </a:extLst>
          </p:cNvPr>
          <p:cNvSpPr>
            <a:spLocks noGrp="1"/>
          </p:cNvSpPr>
          <p:nvPr>
            <p:ph type="title"/>
          </p:nvPr>
        </p:nvSpPr>
        <p:spPr>
          <a:xfrm>
            <a:off x="2502" y="99662"/>
            <a:ext cx="12083135" cy="762786"/>
          </a:xfrm>
        </p:spPr>
        <p:txBody>
          <a:bodyPr/>
          <a:lstStyle/>
          <a:p>
            <a:r>
              <a:rPr lang="en-US" sz="6120" dirty="0" err="1"/>
              <a:t>Vowpal</a:t>
            </a:r>
            <a:r>
              <a:rPr lang="en-US" sz="6120" dirty="0"/>
              <a:t> Wabbit: Online/Fast learning</a:t>
            </a:r>
          </a:p>
        </p:txBody>
      </p:sp>
      <p:sp>
        <p:nvSpPr>
          <p:cNvPr id="3" name="Text Placeholder 2">
            <a:extLst>
              <a:ext uri="{FF2B5EF4-FFF2-40B4-BE49-F238E27FC236}">
                <a16:creationId xmlns:a16="http://schemas.microsoft.com/office/drawing/2014/main" id="{08C271F3-D71F-4F4F-BDCA-33EA6CFDA6C2}"/>
              </a:ext>
            </a:extLst>
          </p:cNvPr>
          <p:cNvSpPr>
            <a:spLocks noGrp="1"/>
          </p:cNvSpPr>
          <p:nvPr>
            <p:ph type="body" sz="quarter" idx="10"/>
          </p:nvPr>
        </p:nvSpPr>
        <p:spPr>
          <a:xfrm>
            <a:off x="2502" y="1259261"/>
            <a:ext cx="12431473" cy="3069977"/>
          </a:xfrm>
        </p:spPr>
        <p:txBody>
          <a:bodyPr/>
          <a:lstStyle/>
          <a:p>
            <a:r>
              <a:rPr lang="en-US" dirty="0"/>
              <a:t>BSD License, 10 year project</a:t>
            </a:r>
          </a:p>
          <a:p>
            <a:r>
              <a:rPr lang="en-US" dirty="0"/>
              <a:t>Mailing List&gt;500, </a:t>
            </a:r>
            <a:r>
              <a:rPr lang="en-US" dirty="0" err="1"/>
              <a:t>Github</a:t>
            </a:r>
            <a:r>
              <a:rPr lang="en-US" dirty="0"/>
              <a:t>&gt;1K forks, &gt;4K stars, &gt;1K issues, &gt;100 contributors</a:t>
            </a:r>
          </a:p>
          <a:p>
            <a:r>
              <a:rPr lang="en-US" dirty="0"/>
              <a:t>Command Line/C++/C#/Python/Java/</a:t>
            </a:r>
            <a:r>
              <a:rPr lang="en-US" dirty="0" err="1"/>
              <a:t>AzureML</a:t>
            </a:r>
            <a:r>
              <a:rPr lang="en-US" dirty="0"/>
              <a:t>/Daemon</a:t>
            </a:r>
          </a:p>
          <a:p>
            <a:pPr marL="0" indent="0">
              <a:buNone/>
            </a:pPr>
            <a:endParaRPr lang="en-US" dirty="0"/>
          </a:p>
        </p:txBody>
      </p:sp>
      <p:sp>
        <p:nvSpPr>
          <p:cNvPr id="6" name="AutoShape 2" descr="Image result for American Express">
            <a:extLst>
              <a:ext uri="{FF2B5EF4-FFF2-40B4-BE49-F238E27FC236}">
                <a16:creationId xmlns:a16="http://schemas.microsoft.com/office/drawing/2014/main" id="{F221A2D8-31A5-43B6-B20D-EC55B995F42F}"/>
              </a:ext>
            </a:extLst>
          </p:cNvPr>
          <p:cNvSpPr>
            <a:spLocks noChangeAspect="1" noChangeArrowheads="1"/>
          </p:cNvSpPr>
          <p:nvPr/>
        </p:nvSpPr>
        <p:spPr bwMode="auto">
          <a:xfrm>
            <a:off x="5348037" y="2951186"/>
            <a:ext cx="1981782" cy="19040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pic>
        <p:nvPicPr>
          <p:cNvPr id="61" name="Picture 60">
            <a:extLst>
              <a:ext uri="{FF2B5EF4-FFF2-40B4-BE49-F238E27FC236}">
                <a16:creationId xmlns:a16="http://schemas.microsoft.com/office/drawing/2014/main" id="{79490C10-3393-4B71-BCDB-D7EFD45D5FE2}"/>
              </a:ext>
            </a:extLst>
          </p:cNvPr>
          <p:cNvPicPr>
            <a:picLocks noChangeAspect="1"/>
          </p:cNvPicPr>
          <p:nvPr/>
        </p:nvPicPr>
        <p:blipFill>
          <a:blip r:embed="rId3"/>
          <a:stretch>
            <a:fillRect/>
          </a:stretch>
        </p:blipFill>
        <p:spPr>
          <a:xfrm>
            <a:off x="2955035" y="3778133"/>
            <a:ext cx="1255899" cy="1214036"/>
          </a:xfrm>
          <a:prstGeom prst="rect">
            <a:avLst/>
          </a:prstGeom>
        </p:spPr>
      </p:pic>
      <p:pic>
        <p:nvPicPr>
          <p:cNvPr id="63" name="Picture 62">
            <a:extLst>
              <a:ext uri="{FF2B5EF4-FFF2-40B4-BE49-F238E27FC236}">
                <a16:creationId xmlns:a16="http://schemas.microsoft.com/office/drawing/2014/main" id="{AC0FDD8C-8589-461C-BE7C-E1974367FECA}"/>
              </a:ext>
            </a:extLst>
          </p:cNvPr>
          <p:cNvPicPr>
            <a:picLocks noChangeAspect="1"/>
          </p:cNvPicPr>
          <p:nvPr/>
        </p:nvPicPr>
        <p:blipFill>
          <a:blip r:embed="rId4"/>
          <a:stretch>
            <a:fillRect/>
          </a:stretch>
        </p:blipFill>
        <p:spPr>
          <a:xfrm>
            <a:off x="531947" y="3674718"/>
            <a:ext cx="1893642" cy="1420867"/>
          </a:xfrm>
          <a:prstGeom prst="rect">
            <a:avLst/>
          </a:prstGeom>
        </p:spPr>
      </p:pic>
      <p:pic>
        <p:nvPicPr>
          <p:cNvPr id="65" name="Picture 64">
            <a:extLst>
              <a:ext uri="{FF2B5EF4-FFF2-40B4-BE49-F238E27FC236}">
                <a16:creationId xmlns:a16="http://schemas.microsoft.com/office/drawing/2014/main" id="{7339E8B4-A136-49A4-9686-87CF46DED7C3}"/>
              </a:ext>
            </a:extLst>
          </p:cNvPr>
          <p:cNvPicPr>
            <a:picLocks noChangeAspect="1"/>
          </p:cNvPicPr>
          <p:nvPr/>
        </p:nvPicPr>
        <p:blipFill>
          <a:blip r:embed="rId5"/>
          <a:stretch>
            <a:fillRect/>
          </a:stretch>
        </p:blipFill>
        <p:spPr>
          <a:xfrm>
            <a:off x="4740381" y="3720513"/>
            <a:ext cx="2703608" cy="1329274"/>
          </a:xfrm>
          <a:prstGeom prst="rect">
            <a:avLst/>
          </a:prstGeom>
        </p:spPr>
      </p:pic>
      <p:pic>
        <p:nvPicPr>
          <p:cNvPr id="71" name="Picture 70">
            <a:extLst>
              <a:ext uri="{FF2B5EF4-FFF2-40B4-BE49-F238E27FC236}">
                <a16:creationId xmlns:a16="http://schemas.microsoft.com/office/drawing/2014/main" id="{7199F8D8-800C-4B2F-B1EA-A69CC236124B}"/>
              </a:ext>
            </a:extLst>
          </p:cNvPr>
          <p:cNvPicPr>
            <a:picLocks noChangeAspect="1"/>
          </p:cNvPicPr>
          <p:nvPr/>
        </p:nvPicPr>
        <p:blipFill>
          <a:blip r:embed="rId6"/>
          <a:stretch>
            <a:fillRect/>
          </a:stretch>
        </p:blipFill>
        <p:spPr>
          <a:xfrm>
            <a:off x="2876825" y="4778880"/>
            <a:ext cx="2261713" cy="1272213"/>
          </a:xfrm>
          <a:prstGeom prst="rect">
            <a:avLst/>
          </a:prstGeom>
        </p:spPr>
      </p:pic>
      <p:pic>
        <p:nvPicPr>
          <p:cNvPr id="75" name="Picture 74">
            <a:extLst>
              <a:ext uri="{FF2B5EF4-FFF2-40B4-BE49-F238E27FC236}">
                <a16:creationId xmlns:a16="http://schemas.microsoft.com/office/drawing/2014/main" id="{22FB07C3-6AB9-4A9A-9106-F13FE45DFFE6}"/>
              </a:ext>
            </a:extLst>
          </p:cNvPr>
          <p:cNvPicPr>
            <a:picLocks noChangeAspect="1"/>
          </p:cNvPicPr>
          <p:nvPr/>
        </p:nvPicPr>
        <p:blipFill>
          <a:blip r:embed="rId7"/>
          <a:stretch>
            <a:fillRect/>
          </a:stretch>
        </p:blipFill>
        <p:spPr>
          <a:xfrm>
            <a:off x="9043267" y="4880659"/>
            <a:ext cx="2278448" cy="1093655"/>
          </a:xfrm>
          <a:prstGeom prst="rect">
            <a:avLst/>
          </a:prstGeom>
        </p:spPr>
      </p:pic>
      <p:pic>
        <p:nvPicPr>
          <p:cNvPr id="79" name="Picture 78">
            <a:extLst>
              <a:ext uri="{FF2B5EF4-FFF2-40B4-BE49-F238E27FC236}">
                <a16:creationId xmlns:a16="http://schemas.microsoft.com/office/drawing/2014/main" id="{04042132-F8A3-4044-BC04-1A043D8CB09E}"/>
              </a:ext>
            </a:extLst>
          </p:cNvPr>
          <p:cNvPicPr>
            <a:picLocks noChangeAspect="1"/>
          </p:cNvPicPr>
          <p:nvPr/>
        </p:nvPicPr>
        <p:blipFill>
          <a:blip r:embed="rId8"/>
          <a:stretch>
            <a:fillRect/>
          </a:stretch>
        </p:blipFill>
        <p:spPr>
          <a:xfrm>
            <a:off x="307373" y="5842898"/>
            <a:ext cx="2914385" cy="1068608"/>
          </a:xfrm>
          <a:prstGeom prst="rect">
            <a:avLst/>
          </a:prstGeom>
        </p:spPr>
      </p:pic>
      <p:pic>
        <p:nvPicPr>
          <p:cNvPr id="69" name="Picture 68">
            <a:extLst>
              <a:ext uri="{FF2B5EF4-FFF2-40B4-BE49-F238E27FC236}">
                <a16:creationId xmlns:a16="http://schemas.microsoft.com/office/drawing/2014/main" id="{B27DA798-B5E1-41CA-8DE9-E426D46342D4}"/>
              </a:ext>
            </a:extLst>
          </p:cNvPr>
          <p:cNvPicPr>
            <a:picLocks noChangeAspect="1"/>
          </p:cNvPicPr>
          <p:nvPr/>
        </p:nvPicPr>
        <p:blipFill>
          <a:blip r:embed="rId9"/>
          <a:stretch>
            <a:fillRect/>
          </a:stretch>
        </p:blipFill>
        <p:spPr>
          <a:xfrm>
            <a:off x="661868" y="4802960"/>
            <a:ext cx="1555589" cy="1099284"/>
          </a:xfrm>
          <a:prstGeom prst="rect">
            <a:avLst/>
          </a:prstGeom>
        </p:spPr>
      </p:pic>
      <p:pic>
        <p:nvPicPr>
          <p:cNvPr id="81" name="Picture 80">
            <a:extLst>
              <a:ext uri="{FF2B5EF4-FFF2-40B4-BE49-F238E27FC236}">
                <a16:creationId xmlns:a16="http://schemas.microsoft.com/office/drawing/2014/main" id="{2FD3935D-806E-424B-BD50-3B26F2F71939}"/>
              </a:ext>
            </a:extLst>
          </p:cNvPr>
          <p:cNvPicPr>
            <a:picLocks noChangeAspect="1"/>
          </p:cNvPicPr>
          <p:nvPr/>
        </p:nvPicPr>
        <p:blipFill>
          <a:blip r:embed="rId10"/>
          <a:stretch>
            <a:fillRect/>
          </a:stretch>
        </p:blipFill>
        <p:spPr>
          <a:xfrm>
            <a:off x="4603909" y="5735265"/>
            <a:ext cx="1764681" cy="1217630"/>
          </a:xfrm>
          <a:prstGeom prst="rect">
            <a:avLst/>
          </a:prstGeom>
        </p:spPr>
      </p:pic>
      <p:pic>
        <p:nvPicPr>
          <p:cNvPr id="83" name="Picture 82">
            <a:extLst>
              <a:ext uri="{FF2B5EF4-FFF2-40B4-BE49-F238E27FC236}">
                <a16:creationId xmlns:a16="http://schemas.microsoft.com/office/drawing/2014/main" id="{03B37F57-DED8-4342-9043-707005AAFA28}"/>
              </a:ext>
            </a:extLst>
          </p:cNvPr>
          <p:cNvPicPr>
            <a:picLocks noChangeAspect="1"/>
          </p:cNvPicPr>
          <p:nvPr/>
        </p:nvPicPr>
        <p:blipFill>
          <a:blip r:embed="rId11"/>
          <a:stretch>
            <a:fillRect/>
          </a:stretch>
        </p:blipFill>
        <p:spPr>
          <a:xfrm>
            <a:off x="6307831" y="5608248"/>
            <a:ext cx="2043975" cy="1471662"/>
          </a:xfrm>
          <a:prstGeom prst="rect">
            <a:avLst/>
          </a:prstGeom>
        </p:spPr>
      </p:pic>
      <p:pic>
        <p:nvPicPr>
          <p:cNvPr id="73" name="Picture 72">
            <a:extLst>
              <a:ext uri="{FF2B5EF4-FFF2-40B4-BE49-F238E27FC236}">
                <a16:creationId xmlns:a16="http://schemas.microsoft.com/office/drawing/2014/main" id="{B3437427-3677-4915-A4F2-E716E7CB7FFA}"/>
              </a:ext>
            </a:extLst>
          </p:cNvPr>
          <p:cNvPicPr>
            <a:picLocks noChangeAspect="1"/>
          </p:cNvPicPr>
          <p:nvPr/>
        </p:nvPicPr>
        <p:blipFill>
          <a:blip r:embed="rId12"/>
          <a:stretch>
            <a:fillRect/>
          </a:stretch>
        </p:blipFill>
        <p:spPr>
          <a:xfrm>
            <a:off x="4996641" y="5080628"/>
            <a:ext cx="3781751" cy="543950"/>
          </a:xfrm>
          <a:prstGeom prst="rect">
            <a:avLst/>
          </a:prstGeom>
        </p:spPr>
      </p:pic>
      <p:pic>
        <p:nvPicPr>
          <p:cNvPr id="85" name="Picture 84">
            <a:extLst>
              <a:ext uri="{FF2B5EF4-FFF2-40B4-BE49-F238E27FC236}">
                <a16:creationId xmlns:a16="http://schemas.microsoft.com/office/drawing/2014/main" id="{587D779E-73FC-4CE5-97F7-20F635B84882}"/>
              </a:ext>
            </a:extLst>
          </p:cNvPr>
          <p:cNvPicPr>
            <a:picLocks noChangeAspect="1"/>
          </p:cNvPicPr>
          <p:nvPr/>
        </p:nvPicPr>
        <p:blipFill>
          <a:blip r:embed="rId13"/>
          <a:stretch>
            <a:fillRect/>
          </a:stretch>
        </p:blipFill>
        <p:spPr>
          <a:xfrm>
            <a:off x="8910298" y="5842899"/>
            <a:ext cx="2081572" cy="1103233"/>
          </a:xfrm>
          <a:prstGeom prst="rect">
            <a:avLst/>
          </a:prstGeom>
        </p:spPr>
      </p:pic>
    </p:spTree>
    <p:extLst>
      <p:ext uri="{BB962C8B-B14F-4D97-AF65-F5344CB8AC3E}">
        <p14:creationId xmlns:p14="http://schemas.microsoft.com/office/powerpoint/2010/main" val="205837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4FB4-B14B-45F0-8BF6-5EBFD62F6288}"/>
              </a:ext>
            </a:extLst>
          </p:cNvPr>
          <p:cNvSpPr>
            <a:spLocks noGrp="1"/>
          </p:cNvSpPr>
          <p:nvPr>
            <p:ph type="title"/>
          </p:nvPr>
        </p:nvSpPr>
        <p:spPr>
          <a:xfrm>
            <a:off x="-1" y="68262"/>
            <a:ext cx="12436475" cy="917575"/>
          </a:xfrm>
        </p:spPr>
        <p:txBody>
          <a:bodyPr/>
          <a:lstStyle/>
          <a:p>
            <a:r>
              <a:rPr lang="en-US" sz="6120" dirty="0"/>
              <a:t>VW for Contextual Bandit Learning</a:t>
            </a:r>
          </a:p>
        </p:txBody>
      </p:sp>
      <p:sp>
        <p:nvSpPr>
          <p:cNvPr id="3" name="Text Placeholder 2">
            <a:extLst>
              <a:ext uri="{FF2B5EF4-FFF2-40B4-BE49-F238E27FC236}">
                <a16:creationId xmlns:a16="http://schemas.microsoft.com/office/drawing/2014/main" id="{9717102F-BD16-4073-9619-0ED95B993E2D}"/>
              </a:ext>
            </a:extLst>
          </p:cNvPr>
          <p:cNvSpPr>
            <a:spLocks noGrp="1"/>
          </p:cNvSpPr>
          <p:nvPr>
            <p:ph type="body" sz="quarter" idx="10"/>
          </p:nvPr>
        </p:nvSpPr>
        <p:spPr>
          <a:xfrm>
            <a:off x="274702" y="1211287"/>
            <a:ext cx="11888787" cy="3619452"/>
          </a:xfrm>
        </p:spPr>
        <p:txBody>
          <a:bodyPr/>
          <a:lstStyle/>
          <a:p>
            <a:pPr marL="0" indent="0">
              <a:buNone/>
            </a:pPr>
            <a:r>
              <a:rPr lang="en-US" dirty="0"/>
              <a:t>echo “</a:t>
            </a:r>
            <a:r>
              <a:rPr lang="en-US" dirty="0">
                <a:solidFill>
                  <a:srgbClr val="FF0000"/>
                </a:solidFill>
              </a:rPr>
              <a:t>1</a:t>
            </a:r>
            <a:r>
              <a:rPr lang="en-US" dirty="0"/>
              <a:t>:</a:t>
            </a:r>
            <a:r>
              <a:rPr lang="en-US" dirty="0">
                <a:solidFill>
                  <a:srgbClr val="0070C0"/>
                </a:solidFill>
              </a:rPr>
              <a:t>2</a:t>
            </a:r>
            <a:r>
              <a:rPr lang="en-US" dirty="0"/>
              <a:t>:</a:t>
            </a:r>
            <a:r>
              <a:rPr lang="en-US" dirty="0">
                <a:solidFill>
                  <a:srgbClr val="7030A0"/>
                </a:solidFill>
              </a:rPr>
              <a:t>0.5</a:t>
            </a:r>
            <a:r>
              <a:rPr lang="en-US" dirty="0"/>
              <a:t> | here are some features” | </a:t>
            </a:r>
            <a:r>
              <a:rPr lang="en-US" dirty="0" err="1"/>
              <a:t>vw</a:t>
            </a:r>
            <a:r>
              <a:rPr lang="en-US" dirty="0"/>
              <a:t> --</a:t>
            </a:r>
            <a:r>
              <a:rPr lang="en-US" dirty="0" err="1"/>
              <a:t>cb</a:t>
            </a:r>
            <a:r>
              <a:rPr lang="en-US" dirty="0"/>
              <a:t> 2</a:t>
            </a:r>
          </a:p>
          <a:p>
            <a:pPr marL="0" indent="0">
              <a:buNone/>
            </a:pPr>
            <a:endParaRPr lang="en-US" dirty="0"/>
          </a:p>
          <a:p>
            <a:pPr marL="0" indent="0">
              <a:buNone/>
            </a:pPr>
            <a:r>
              <a:rPr lang="en-US" dirty="0"/>
              <a:t>Format: </a:t>
            </a:r>
            <a:r>
              <a:rPr lang="en-US" dirty="0">
                <a:solidFill>
                  <a:srgbClr val="FF0000"/>
                </a:solidFill>
              </a:rPr>
              <a:t>&lt;action&gt;</a:t>
            </a:r>
            <a:r>
              <a:rPr lang="en-US" dirty="0"/>
              <a:t>:</a:t>
            </a:r>
            <a:r>
              <a:rPr lang="en-US" dirty="0">
                <a:solidFill>
                  <a:srgbClr val="0070C0"/>
                </a:solidFill>
              </a:rPr>
              <a:t>&lt;loss&gt;</a:t>
            </a:r>
            <a:r>
              <a:rPr lang="en-US" dirty="0"/>
              <a:t>:</a:t>
            </a:r>
            <a:r>
              <a:rPr lang="en-US" dirty="0">
                <a:solidFill>
                  <a:srgbClr val="7030A0"/>
                </a:solidFill>
              </a:rPr>
              <a:t>&lt;probability&gt;</a:t>
            </a:r>
            <a:r>
              <a:rPr lang="en-US" dirty="0"/>
              <a:t> | features…</a:t>
            </a:r>
          </a:p>
          <a:p>
            <a:pPr marL="0" indent="0">
              <a:buNone/>
            </a:pPr>
            <a:endParaRPr lang="en-US" dirty="0"/>
          </a:p>
          <a:p>
            <a:pPr marL="0" indent="0">
              <a:buNone/>
            </a:pPr>
            <a:r>
              <a:rPr lang="en-US" dirty="0"/>
              <a:t>Implements several algorithms for policy learning </a:t>
            </a:r>
            <a:r>
              <a:rPr lang="en-US"/>
              <a:t>from exploration data</a:t>
            </a:r>
            <a:endParaRPr lang="en-US" dirty="0"/>
          </a:p>
        </p:txBody>
      </p:sp>
    </p:spTree>
    <p:extLst>
      <p:ext uri="{BB962C8B-B14F-4D97-AF65-F5344CB8AC3E}">
        <p14:creationId xmlns:p14="http://schemas.microsoft.com/office/powerpoint/2010/main" val="212134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4583-7015-4269-B348-8F4405B22969}"/>
              </a:ext>
            </a:extLst>
          </p:cNvPr>
          <p:cNvSpPr>
            <a:spLocks noGrp="1"/>
          </p:cNvSpPr>
          <p:nvPr>
            <p:ph type="title"/>
          </p:nvPr>
        </p:nvSpPr>
        <p:spPr>
          <a:xfrm>
            <a:off x="-1" y="68262"/>
            <a:ext cx="12436475" cy="917575"/>
          </a:xfrm>
        </p:spPr>
        <p:txBody>
          <a:bodyPr/>
          <a:lstStyle/>
          <a:p>
            <a:r>
              <a:rPr lang="en-US" sz="6120" dirty="0"/>
              <a:t>Better Learning from Exploration Data</a:t>
            </a:r>
          </a:p>
        </p:txBody>
      </p:sp>
      <p:sp>
        <p:nvSpPr>
          <p:cNvPr id="3" name="Text Placeholder 2">
            <a:extLst>
              <a:ext uri="{FF2B5EF4-FFF2-40B4-BE49-F238E27FC236}">
                <a16:creationId xmlns:a16="http://schemas.microsoft.com/office/drawing/2014/main" id="{A837BC2F-A585-42DF-A97A-9A26C59A5C56}"/>
              </a:ext>
            </a:extLst>
          </p:cNvPr>
          <p:cNvSpPr>
            <a:spLocks noGrp="1"/>
          </p:cNvSpPr>
          <p:nvPr>
            <p:ph type="body" sz="quarter" idx="10"/>
          </p:nvPr>
        </p:nvSpPr>
        <p:spPr>
          <a:xfrm>
            <a:off x="274702" y="1211287"/>
            <a:ext cx="11888787" cy="5558445"/>
          </a:xfrm>
        </p:spPr>
        <p:txBody>
          <a:bodyPr/>
          <a:lstStyle/>
          <a:p>
            <a:pPr marL="0" indent="0">
              <a:buNone/>
            </a:pPr>
            <a:r>
              <a:rPr lang="en-US" b="1" dirty="0"/>
              <a:t>Policy Gradient</a:t>
            </a:r>
            <a:r>
              <a:rPr lang="en-US" dirty="0"/>
              <a:t>: [W ‘92]</a:t>
            </a:r>
          </a:p>
          <a:p>
            <a:pPr marL="0" indent="0">
              <a:buNone/>
            </a:pPr>
            <a:endParaRPr lang="en-US" b="1" dirty="0"/>
          </a:p>
          <a:p>
            <a:pPr marL="0" indent="0">
              <a:buNone/>
            </a:pPr>
            <a:r>
              <a:rPr lang="en-US" b="1" dirty="0"/>
              <a:t>Offset Tree</a:t>
            </a:r>
            <a:r>
              <a:rPr lang="en-US" dirty="0"/>
              <a:t>: [B</a:t>
            </a:r>
            <a:r>
              <a:rPr lang="en-US" dirty="0">
                <a:solidFill>
                  <a:srgbClr val="FF0000"/>
                </a:solidFill>
              </a:rPr>
              <a:t>L</a:t>
            </a:r>
            <a:r>
              <a:rPr lang="en-US" dirty="0"/>
              <a:t> ’09]</a:t>
            </a:r>
          </a:p>
          <a:p>
            <a:pPr marL="0" indent="0">
              <a:buNone/>
            </a:pPr>
            <a:endParaRPr lang="en-US" dirty="0"/>
          </a:p>
          <a:p>
            <a:pPr marL="0" indent="0">
              <a:buNone/>
            </a:pPr>
            <a:r>
              <a:rPr lang="en-US" b="1" dirty="0"/>
              <a:t>Double Robust for learning</a:t>
            </a:r>
            <a:r>
              <a:rPr lang="en-US" dirty="0"/>
              <a:t>: [D</a:t>
            </a:r>
            <a:r>
              <a:rPr lang="en-US" dirty="0">
                <a:solidFill>
                  <a:srgbClr val="FF0000"/>
                </a:solidFill>
              </a:rPr>
              <a:t>L</a:t>
            </a:r>
            <a:r>
              <a:rPr lang="en-US" dirty="0"/>
              <a:t>L ‘11]</a:t>
            </a:r>
          </a:p>
          <a:p>
            <a:pPr marL="0" indent="0">
              <a:buNone/>
            </a:pPr>
            <a:endParaRPr lang="en-US" dirty="0"/>
          </a:p>
          <a:p>
            <a:pPr marL="0" indent="0">
              <a:buNone/>
            </a:pPr>
            <a:r>
              <a:rPr lang="en-US" b="1" dirty="0"/>
              <a:t>Importance Weighted Regression</a:t>
            </a:r>
            <a:r>
              <a:rPr lang="en-US" dirty="0"/>
              <a:t>: [B</a:t>
            </a:r>
            <a:r>
              <a:rPr lang="en-US" dirty="0">
                <a:solidFill>
                  <a:srgbClr val="FF0000"/>
                </a:solidFill>
              </a:rPr>
              <a:t>AL</a:t>
            </a:r>
            <a:r>
              <a:rPr lang="en-US" dirty="0"/>
              <a:t> ‘18]</a:t>
            </a:r>
          </a:p>
          <a:p>
            <a:pPr marL="0" indent="0">
              <a:buNone/>
            </a:pPr>
            <a:endParaRPr lang="en-US" dirty="0"/>
          </a:p>
          <a:p>
            <a:pPr marL="0" indent="0">
              <a:buNone/>
            </a:pPr>
            <a:r>
              <a:rPr lang="en-US" b="1" dirty="0"/>
              <a:t>Weighted IPS for learning</a:t>
            </a:r>
            <a:r>
              <a:rPr lang="en-US" dirty="0"/>
              <a:t>: [SJ ‘15]</a:t>
            </a:r>
          </a:p>
        </p:txBody>
      </p:sp>
    </p:spTree>
    <p:extLst>
      <p:ext uri="{BB962C8B-B14F-4D97-AF65-F5344CB8AC3E}">
        <p14:creationId xmlns:p14="http://schemas.microsoft.com/office/powerpoint/2010/main" val="38590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68FB-0181-421D-96CD-EBC1E9B0D30B}"/>
              </a:ext>
            </a:extLst>
          </p:cNvPr>
          <p:cNvSpPr>
            <a:spLocks noGrp="1"/>
          </p:cNvSpPr>
          <p:nvPr>
            <p:ph type="title"/>
          </p:nvPr>
        </p:nvSpPr>
        <p:spPr>
          <a:xfrm>
            <a:off x="0" y="63852"/>
            <a:ext cx="11889564" cy="917575"/>
          </a:xfrm>
        </p:spPr>
        <p:txBody>
          <a:bodyPr/>
          <a:lstStyle/>
          <a:p>
            <a:r>
              <a:rPr lang="en-US" sz="6120" dirty="0"/>
              <a:t>Evaluating Online Learning</a:t>
            </a:r>
          </a:p>
        </p:txBody>
      </p:sp>
      <p:sp>
        <p:nvSpPr>
          <p:cNvPr id="3" name="Text Placeholder 2">
            <a:extLst>
              <a:ext uri="{FF2B5EF4-FFF2-40B4-BE49-F238E27FC236}">
                <a16:creationId xmlns:a16="http://schemas.microsoft.com/office/drawing/2014/main" id="{8F33724E-0028-4D82-B89D-63BE6163EEAB}"/>
              </a:ext>
            </a:extLst>
          </p:cNvPr>
          <p:cNvSpPr>
            <a:spLocks noGrp="1"/>
          </p:cNvSpPr>
          <p:nvPr>
            <p:ph type="body" sz="quarter" idx="10"/>
          </p:nvPr>
        </p:nvSpPr>
        <p:spPr>
          <a:xfrm>
            <a:off x="274702" y="1211287"/>
            <a:ext cx="11888787" cy="1181862"/>
          </a:xfrm>
        </p:spPr>
        <p:txBody>
          <a:bodyPr/>
          <a:lstStyle/>
          <a:p>
            <a:pPr marL="0" indent="0">
              <a:buNone/>
            </a:pPr>
            <a:r>
              <a:rPr lang="en-US" dirty="0"/>
              <a:t>Problem: How do you evaluate an online learning algorithm </a:t>
            </a:r>
            <a:r>
              <a:rPr lang="en-US" b="1" dirty="0">
                <a:solidFill>
                  <a:srgbClr val="FF0000"/>
                </a:solidFill>
              </a:rPr>
              <a:t>Offline</a:t>
            </a:r>
            <a:r>
              <a:rPr lang="en-US" dirty="0"/>
              <a:t>?</a:t>
            </a:r>
          </a:p>
        </p:txBody>
      </p:sp>
      <p:sp>
        <p:nvSpPr>
          <p:cNvPr id="5" name="Text Placeholder 2">
            <a:extLst>
              <a:ext uri="{FF2B5EF4-FFF2-40B4-BE49-F238E27FC236}">
                <a16:creationId xmlns:a16="http://schemas.microsoft.com/office/drawing/2014/main" id="{AC3487AC-C415-45CF-9B4D-067ECC50112E}"/>
              </a:ext>
            </a:extLst>
          </p:cNvPr>
          <p:cNvSpPr txBox="1">
            <a:spLocks/>
          </p:cNvSpPr>
          <p:nvPr/>
        </p:nvSpPr>
        <p:spPr>
          <a:xfrm>
            <a:off x="273900" y="2430478"/>
            <a:ext cx="11888787" cy="683264"/>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a:t>Answer: Use Progressive Validation [BK</a:t>
            </a:r>
            <a:r>
              <a:rPr lang="en-US" dirty="0">
                <a:solidFill>
                  <a:srgbClr val="FF0000"/>
                </a:solidFill>
              </a:rPr>
              <a:t>L</a:t>
            </a:r>
            <a:r>
              <a:rPr lang="en-US" dirty="0"/>
              <a:t> ’99, CCG ‘04]</a:t>
            </a:r>
          </a:p>
        </p:txBody>
      </p:sp>
      <p:sp>
        <p:nvSpPr>
          <p:cNvPr id="6" name="Rectangle 5">
            <a:extLst>
              <a:ext uri="{FF2B5EF4-FFF2-40B4-BE49-F238E27FC236}">
                <a16:creationId xmlns:a16="http://schemas.microsoft.com/office/drawing/2014/main" id="{B53ABA2C-B02C-487C-B7AC-D8E727E56C65}"/>
              </a:ext>
            </a:extLst>
          </p:cNvPr>
          <p:cNvSpPr/>
          <p:nvPr/>
        </p:nvSpPr>
        <p:spPr bwMode="auto">
          <a:xfrm>
            <a:off x="1570037"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D9015C95-E8DC-4859-A2B2-ADE720495FEF}"/>
              </a:ext>
            </a:extLst>
          </p:cNvPr>
          <p:cNvSpPr/>
          <p:nvPr/>
        </p:nvSpPr>
        <p:spPr bwMode="auto">
          <a:xfrm>
            <a:off x="1879310"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62CA148D-FA49-4111-8D15-FD1EB5367B1F}"/>
              </a:ext>
            </a:extLst>
          </p:cNvPr>
          <p:cNvSpPr/>
          <p:nvPr/>
        </p:nvSpPr>
        <p:spPr bwMode="auto">
          <a:xfrm>
            <a:off x="2179637"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6AB6725F-62ED-4722-A7F4-0F37F343A881}"/>
              </a:ext>
            </a:extLst>
          </p:cNvPr>
          <p:cNvSpPr/>
          <p:nvPr/>
        </p:nvSpPr>
        <p:spPr bwMode="auto">
          <a:xfrm>
            <a:off x="2488910"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87DEC50D-5817-4534-BEC0-BAB57C9FDF10}"/>
              </a:ext>
            </a:extLst>
          </p:cNvPr>
          <p:cNvSpPr/>
          <p:nvPr/>
        </p:nvSpPr>
        <p:spPr bwMode="auto">
          <a:xfrm>
            <a:off x="2795874"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25A2E983-77B8-48EB-AC5B-9E812B056374}"/>
              </a:ext>
            </a:extLst>
          </p:cNvPr>
          <p:cNvSpPr/>
          <p:nvPr/>
        </p:nvSpPr>
        <p:spPr bwMode="auto">
          <a:xfrm>
            <a:off x="3105147"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18D6D0FB-8402-4DDF-8B22-099DD358E93F}"/>
              </a:ext>
            </a:extLst>
          </p:cNvPr>
          <p:cNvSpPr/>
          <p:nvPr/>
        </p:nvSpPr>
        <p:spPr bwMode="auto">
          <a:xfrm>
            <a:off x="3405474"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7914BC89-6090-4475-BD3B-F92E61B8D8F5}"/>
              </a:ext>
            </a:extLst>
          </p:cNvPr>
          <p:cNvSpPr/>
          <p:nvPr/>
        </p:nvSpPr>
        <p:spPr bwMode="auto">
          <a:xfrm>
            <a:off x="3714747"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a:extLst>
              <a:ext uri="{FF2B5EF4-FFF2-40B4-BE49-F238E27FC236}">
                <a16:creationId xmlns:a16="http://schemas.microsoft.com/office/drawing/2014/main" id="{8AD26379-4CDB-433D-9954-381336578EA1}"/>
              </a:ext>
            </a:extLst>
          </p:cNvPr>
          <p:cNvSpPr/>
          <p:nvPr/>
        </p:nvSpPr>
        <p:spPr bwMode="auto">
          <a:xfrm>
            <a:off x="4021711"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74DE8C9D-6578-406E-93E2-4146642D41D1}"/>
              </a:ext>
            </a:extLst>
          </p:cNvPr>
          <p:cNvSpPr/>
          <p:nvPr/>
        </p:nvSpPr>
        <p:spPr bwMode="auto">
          <a:xfrm>
            <a:off x="4330984"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a:extLst>
              <a:ext uri="{FF2B5EF4-FFF2-40B4-BE49-F238E27FC236}">
                <a16:creationId xmlns:a16="http://schemas.microsoft.com/office/drawing/2014/main" id="{3A3D1DF0-3366-41A1-91A8-3C5E2459A2E9}"/>
              </a:ext>
            </a:extLst>
          </p:cNvPr>
          <p:cNvSpPr/>
          <p:nvPr/>
        </p:nvSpPr>
        <p:spPr bwMode="auto">
          <a:xfrm>
            <a:off x="4631311"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a:extLst>
              <a:ext uri="{FF2B5EF4-FFF2-40B4-BE49-F238E27FC236}">
                <a16:creationId xmlns:a16="http://schemas.microsoft.com/office/drawing/2014/main" id="{FEA68BDA-F43B-45D2-B6D6-AF4BF7C7E99B}"/>
              </a:ext>
            </a:extLst>
          </p:cNvPr>
          <p:cNvSpPr/>
          <p:nvPr/>
        </p:nvSpPr>
        <p:spPr bwMode="auto">
          <a:xfrm>
            <a:off x="4940584"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a:extLst>
              <a:ext uri="{FF2B5EF4-FFF2-40B4-BE49-F238E27FC236}">
                <a16:creationId xmlns:a16="http://schemas.microsoft.com/office/drawing/2014/main" id="{B209D711-F859-4C69-A253-F34B24CAB9FD}"/>
              </a:ext>
            </a:extLst>
          </p:cNvPr>
          <p:cNvSpPr/>
          <p:nvPr/>
        </p:nvSpPr>
        <p:spPr bwMode="auto">
          <a:xfrm>
            <a:off x="5247548"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a:extLst>
              <a:ext uri="{FF2B5EF4-FFF2-40B4-BE49-F238E27FC236}">
                <a16:creationId xmlns:a16="http://schemas.microsoft.com/office/drawing/2014/main" id="{5E6DFFEF-1240-48FA-97A6-D8921C9DE095}"/>
              </a:ext>
            </a:extLst>
          </p:cNvPr>
          <p:cNvSpPr/>
          <p:nvPr/>
        </p:nvSpPr>
        <p:spPr bwMode="auto">
          <a:xfrm>
            <a:off x="5556821"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a:extLst>
              <a:ext uri="{FF2B5EF4-FFF2-40B4-BE49-F238E27FC236}">
                <a16:creationId xmlns:a16="http://schemas.microsoft.com/office/drawing/2014/main" id="{94A60779-E673-4902-AB78-2168729C8ACD}"/>
              </a:ext>
            </a:extLst>
          </p:cNvPr>
          <p:cNvSpPr/>
          <p:nvPr/>
        </p:nvSpPr>
        <p:spPr bwMode="auto">
          <a:xfrm>
            <a:off x="5857148"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a:extLst>
              <a:ext uri="{FF2B5EF4-FFF2-40B4-BE49-F238E27FC236}">
                <a16:creationId xmlns:a16="http://schemas.microsoft.com/office/drawing/2014/main" id="{5412DDE1-5868-489F-97B5-66289B1B61E5}"/>
              </a:ext>
            </a:extLst>
          </p:cNvPr>
          <p:cNvSpPr/>
          <p:nvPr/>
        </p:nvSpPr>
        <p:spPr bwMode="auto">
          <a:xfrm>
            <a:off x="6166421"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a:extLst>
              <a:ext uri="{FF2B5EF4-FFF2-40B4-BE49-F238E27FC236}">
                <a16:creationId xmlns:a16="http://schemas.microsoft.com/office/drawing/2014/main" id="{BDA8DEBD-E17D-408A-9A83-00AE4696AF4E}"/>
              </a:ext>
            </a:extLst>
          </p:cNvPr>
          <p:cNvSpPr/>
          <p:nvPr/>
        </p:nvSpPr>
        <p:spPr bwMode="auto">
          <a:xfrm>
            <a:off x="1574510"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a:extLst>
              <a:ext uri="{FF2B5EF4-FFF2-40B4-BE49-F238E27FC236}">
                <a16:creationId xmlns:a16="http://schemas.microsoft.com/office/drawing/2014/main" id="{82CB2E11-AB0B-4457-8B79-276E10345BBE}"/>
              </a:ext>
            </a:extLst>
          </p:cNvPr>
          <p:cNvSpPr/>
          <p:nvPr/>
        </p:nvSpPr>
        <p:spPr bwMode="auto">
          <a:xfrm>
            <a:off x="1874837"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a:extLst>
              <a:ext uri="{FF2B5EF4-FFF2-40B4-BE49-F238E27FC236}">
                <a16:creationId xmlns:a16="http://schemas.microsoft.com/office/drawing/2014/main" id="{274E8ACB-8FCC-487E-9CD7-03EE45A1F106}"/>
              </a:ext>
            </a:extLst>
          </p:cNvPr>
          <p:cNvSpPr/>
          <p:nvPr/>
        </p:nvSpPr>
        <p:spPr bwMode="auto">
          <a:xfrm>
            <a:off x="2179637"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a:extLst>
              <a:ext uri="{FF2B5EF4-FFF2-40B4-BE49-F238E27FC236}">
                <a16:creationId xmlns:a16="http://schemas.microsoft.com/office/drawing/2014/main" id="{9A041CA8-441E-402F-93D3-162BAEBBA9DE}"/>
              </a:ext>
            </a:extLst>
          </p:cNvPr>
          <p:cNvSpPr/>
          <p:nvPr/>
        </p:nvSpPr>
        <p:spPr bwMode="auto">
          <a:xfrm>
            <a:off x="2488910"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a:extLst>
              <a:ext uri="{FF2B5EF4-FFF2-40B4-BE49-F238E27FC236}">
                <a16:creationId xmlns:a16="http://schemas.microsoft.com/office/drawing/2014/main" id="{C44B5387-76D7-4A0C-A590-77BAFBA0D671}"/>
              </a:ext>
            </a:extLst>
          </p:cNvPr>
          <p:cNvSpPr/>
          <p:nvPr/>
        </p:nvSpPr>
        <p:spPr bwMode="auto">
          <a:xfrm>
            <a:off x="2798183"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a:extLst>
              <a:ext uri="{FF2B5EF4-FFF2-40B4-BE49-F238E27FC236}">
                <a16:creationId xmlns:a16="http://schemas.microsoft.com/office/drawing/2014/main" id="{01DF8110-47CA-4143-85D4-E0A60655E794}"/>
              </a:ext>
            </a:extLst>
          </p:cNvPr>
          <p:cNvSpPr/>
          <p:nvPr/>
        </p:nvSpPr>
        <p:spPr bwMode="auto">
          <a:xfrm>
            <a:off x="3107456"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a:extLst>
              <a:ext uri="{FF2B5EF4-FFF2-40B4-BE49-F238E27FC236}">
                <a16:creationId xmlns:a16="http://schemas.microsoft.com/office/drawing/2014/main" id="{AD95195D-502F-4B5F-80C9-BAC94D52892E}"/>
              </a:ext>
            </a:extLst>
          </p:cNvPr>
          <p:cNvSpPr/>
          <p:nvPr/>
        </p:nvSpPr>
        <p:spPr bwMode="auto">
          <a:xfrm>
            <a:off x="3412256"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a:extLst>
              <a:ext uri="{FF2B5EF4-FFF2-40B4-BE49-F238E27FC236}">
                <a16:creationId xmlns:a16="http://schemas.microsoft.com/office/drawing/2014/main" id="{4BB077F8-4BEB-41BF-8601-4817C2918E00}"/>
              </a:ext>
            </a:extLst>
          </p:cNvPr>
          <p:cNvSpPr/>
          <p:nvPr/>
        </p:nvSpPr>
        <p:spPr bwMode="auto">
          <a:xfrm>
            <a:off x="3721529"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a:extLst>
              <a:ext uri="{FF2B5EF4-FFF2-40B4-BE49-F238E27FC236}">
                <a16:creationId xmlns:a16="http://schemas.microsoft.com/office/drawing/2014/main" id="{DFCF1F52-2FF1-4D7C-9AEF-B15485CAB7B7}"/>
              </a:ext>
            </a:extLst>
          </p:cNvPr>
          <p:cNvSpPr/>
          <p:nvPr/>
        </p:nvSpPr>
        <p:spPr bwMode="auto">
          <a:xfrm>
            <a:off x="4008437"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a:extLst>
              <a:ext uri="{FF2B5EF4-FFF2-40B4-BE49-F238E27FC236}">
                <a16:creationId xmlns:a16="http://schemas.microsoft.com/office/drawing/2014/main" id="{4430D842-3D53-4FE8-9878-74F69AD76EB2}"/>
              </a:ext>
            </a:extLst>
          </p:cNvPr>
          <p:cNvSpPr/>
          <p:nvPr/>
        </p:nvSpPr>
        <p:spPr bwMode="auto">
          <a:xfrm>
            <a:off x="4317710"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03BB7B3F-C79B-45B1-A579-B65DB69F44C0}"/>
              </a:ext>
            </a:extLst>
          </p:cNvPr>
          <p:cNvSpPr/>
          <p:nvPr/>
        </p:nvSpPr>
        <p:spPr bwMode="auto">
          <a:xfrm>
            <a:off x="4622510"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a:extLst>
              <a:ext uri="{FF2B5EF4-FFF2-40B4-BE49-F238E27FC236}">
                <a16:creationId xmlns:a16="http://schemas.microsoft.com/office/drawing/2014/main" id="{182686EA-05D2-496C-A3B1-D3D67782333E}"/>
              </a:ext>
            </a:extLst>
          </p:cNvPr>
          <p:cNvSpPr/>
          <p:nvPr/>
        </p:nvSpPr>
        <p:spPr bwMode="auto">
          <a:xfrm>
            <a:off x="4931783"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a:extLst>
              <a:ext uri="{FF2B5EF4-FFF2-40B4-BE49-F238E27FC236}">
                <a16:creationId xmlns:a16="http://schemas.microsoft.com/office/drawing/2014/main" id="{6E24103A-9F5E-40C0-916B-EF96F1A7CA8B}"/>
              </a:ext>
            </a:extLst>
          </p:cNvPr>
          <p:cNvSpPr/>
          <p:nvPr/>
        </p:nvSpPr>
        <p:spPr bwMode="auto">
          <a:xfrm>
            <a:off x="5227637"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a:extLst>
              <a:ext uri="{FF2B5EF4-FFF2-40B4-BE49-F238E27FC236}">
                <a16:creationId xmlns:a16="http://schemas.microsoft.com/office/drawing/2014/main" id="{E0A9D8A7-2902-45A3-A739-9EBA79A5E80B}"/>
              </a:ext>
            </a:extLst>
          </p:cNvPr>
          <p:cNvSpPr/>
          <p:nvPr/>
        </p:nvSpPr>
        <p:spPr bwMode="auto">
          <a:xfrm>
            <a:off x="5536910"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320734D7-4583-4B8F-8731-C14190F50438}"/>
              </a:ext>
            </a:extLst>
          </p:cNvPr>
          <p:cNvSpPr/>
          <p:nvPr/>
        </p:nvSpPr>
        <p:spPr bwMode="auto">
          <a:xfrm>
            <a:off x="5841710"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Text Placeholder 2">
            <a:extLst>
              <a:ext uri="{FF2B5EF4-FFF2-40B4-BE49-F238E27FC236}">
                <a16:creationId xmlns:a16="http://schemas.microsoft.com/office/drawing/2014/main" id="{F48A9A6C-0AC6-46AD-ADD6-52A0DB5CE0FB}"/>
              </a:ext>
            </a:extLst>
          </p:cNvPr>
          <p:cNvSpPr txBox="1">
            <a:spLocks/>
          </p:cNvSpPr>
          <p:nvPr/>
        </p:nvSpPr>
        <p:spPr>
          <a:xfrm>
            <a:off x="273899" y="4961905"/>
            <a:ext cx="11888787" cy="1902059"/>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a:t>Theorem: </a:t>
            </a:r>
          </a:p>
          <a:p>
            <a:pPr marL="0" indent="0">
              <a:buFont typeface="Wingdings" panose="05000000000000000000" pitchFamily="2" charset="2"/>
              <a:buNone/>
            </a:pPr>
            <a:r>
              <a:rPr lang="en-US" dirty="0"/>
              <a:t>  1) Expected PV value = Uniform expected policy value.</a:t>
            </a:r>
          </a:p>
          <a:p>
            <a:pPr marL="0" indent="0">
              <a:buFont typeface="Wingdings" panose="05000000000000000000" pitchFamily="2" charset="2"/>
              <a:buNone/>
            </a:pPr>
            <a:r>
              <a:rPr lang="en-US" dirty="0"/>
              <a:t>  2) Trust like a </a:t>
            </a:r>
            <a:r>
              <a:rPr lang="en-US" b="1" dirty="0">
                <a:solidFill>
                  <a:srgbClr val="00B050"/>
                </a:solidFill>
              </a:rPr>
              <a:t>test</a:t>
            </a:r>
            <a:r>
              <a:rPr lang="en-US" dirty="0">
                <a:solidFill>
                  <a:srgbClr val="00B050"/>
                </a:solidFill>
              </a:rPr>
              <a:t> set error</a:t>
            </a:r>
            <a:r>
              <a:rPr lang="en-US" dirty="0">
                <a:solidFill>
                  <a:schemeClr val="tx1"/>
                </a:solidFill>
              </a:rPr>
              <a:t>.</a:t>
            </a:r>
          </a:p>
        </p:txBody>
      </p:sp>
    </p:spTree>
    <p:extLst>
      <p:ext uri="{BB962C8B-B14F-4D97-AF65-F5344CB8AC3E}">
        <p14:creationId xmlns:p14="http://schemas.microsoft.com/office/powerpoint/2010/main" val="44260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150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1500"/>
                                  </p:stCondLst>
                                  <p:childTnLst>
                                    <p:set>
                                      <p:cBhvr>
                                        <p:cTn id="48" dur="1" fill="hold">
                                          <p:stCondLst>
                                            <p:cond delay="0"/>
                                          </p:stCondLst>
                                        </p:cTn>
                                        <p:tgtEl>
                                          <p:spTgt spid="37"/>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50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500"/>
                                  </p:stCondLst>
                                  <p:childTnLst>
                                    <p:set>
                                      <p:cBhvr>
                                        <p:cTn id="53" dur="1" fill="hold">
                                          <p:stCondLst>
                                            <p:cond delay="0"/>
                                          </p:stCondLst>
                                        </p:cTn>
                                        <p:tgtEl>
                                          <p:spTgt spid="38"/>
                                        </p:tgtEl>
                                        <p:attrNameLst>
                                          <p:attrName>style.visibility</p:attrName>
                                        </p:attrNameLst>
                                      </p:cBhvr>
                                      <p:to>
                                        <p:strVal val="visible"/>
                                      </p:to>
                                    </p:set>
                                  </p:childTnLst>
                                </p:cTn>
                              </p:par>
                            </p:childTnLst>
                          </p:cTn>
                        </p:par>
                        <p:par>
                          <p:cTn id="54" fill="hold">
                            <p:stCondLst>
                              <p:cond delay="3500"/>
                            </p:stCondLst>
                            <p:childTnLst>
                              <p:par>
                                <p:cTn id="55" presetID="1" presetClass="entr" presetSubtype="0" fill="hold" grpId="0" nodeType="afterEffect">
                                  <p:stCondLst>
                                    <p:cond delay="50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500"/>
                                  </p:stCondLst>
                                  <p:childTnLst>
                                    <p:set>
                                      <p:cBhvr>
                                        <p:cTn id="58" dur="1" fill="hold">
                                          <p:stCondLst>
                                            <p:cond delay="0"/>
                                          </p:stCondLst>
                                        </p:cTn>
                                        <p:tgtEl>
                                          <p:spTgt spid="39"/>
                                        </p:tgtEl>
                                        <p:attrNameLst>
                                          <p:attrName>style.visibility</p:attrName>
                                        </p:attrNameLst>
                                      </p:cBhvr>
                                      <p:to>
                                        <p:strVal val="visible"/>
                                      </p:to>
                                    </p:set>
                                  </p:childTnLst>
                                </p:cTn>
                              </p:par>
                            </p:childTnLst>
                          </p:cTn>
                        </p:par>
                        <p:par>
                          <p:cTn id="59" fill="hold">
                            <p:stCondLst>
                              <p:cond delay="4000"/>
                            </p:stCondLst>
                            <p:childTnLst>
                              <p:par>
                                <p:cTn id="60" presetID="1" presetClass="entr" presetSubtype="0" fill="hold" grpId="0" nodeType="afterEffect">
                                  <p:stCondLst>
                                    <p:cond delay="50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50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p:stCondLst>
                              <p:cond delay="4500"/>
                            </p:stCondLst>
                            <p:childTnLst>
                              <p:par>
                                <p:cTn id="65" presetID="1" presetClass="entr" presetSubtype="0" fill="hold" grpId="0" nodeType="afterEffect">
                                  <p:stCondLst>
                                    <p:cond delay="50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41"/>
                                        </p:tgtEl>
                                        <p:attrNameLst>
                                          <p:attrName>style.visibility</p:attrName>
                                        </p:attrNameLst>
                                      </p:cBhvr>
                                      <p:to>
                                        <p:strVal val="visible"/>
                                      </p:to>
                                    </p:set>
                                  </p:childTnLst>
                                </p:cTn>
                              </p:par>
                            </p:childTnLst>
                          </p:cTn>
                        </p:par>
                        <p:par>
                          <p:cTn id="69" fill="hold">
                            <p:stCondLst>
                              <p:cond delay="5000"/>
                            </p:stCondLst>
                            <p:childTnLst>
                              <p:par>
                                <p:cTn id="70" presetID="1" presetClass="entr" presetSubtype="0" fill="hold" grpId="0" nodeType="afterEffect">
                                  <p:stCondLst>
                                    <p:cond delay="500"/>
                                  </p:stCondLst>
                                  <p:childTnLst>
                                    <p:set>
                                      <p:cBhvr>
                                        <p:cTn id="71" dur="1" fill="hold">
                                          <p:stCondLst>
                                            <p:cond delay="0"/>
                                          </p:stCondLst>
                                        </p:cTn>
                                        <p:tgtEl>
                                          <p:spTgt spid="27"/>
                                        </p:tgtEl>
                                        <p:attrNameLst>
                                          <p:attrName>style.visibility</p:attrName>
                                        </p:attrNameLst>
                                      </p:cBhvr>
                                      <p:to>
                                        <p:strVal val="visible"/>
                                      </p:to>
                                    </p:set>
                                  </p:childTnLst>
                                </p:cTn>
                              </p:par>
                              <p:par>
                                <p:cTn id="72" presetID="1" presetClass="entr" presetSubtype="0" fill="hold" grpId="0" nodeType="withEffect">
                                  <p:stCondLst>
                                    <p:cond delay="500"/>
                                  </p:stCondLst>
                                  <p:childTnLst>
                                    <p:set>
                                      <p:cBhvr>
                                        <p:cTn id="73" dur="1" fill="hold">
                                          <p:stCondLst>
                                            <p:cond delay="0"/>
                                          </p:stCondLst>
                                        </p:cTn>
                                        <p:tgtEl>
                                          <p:spTgt spid="42"/>
                                        </p:tgtEl>
                                        <p:attrNameLst>
                                          <p:attrName>style.visibility</p:attrName>
                                        </p:attrNameLst>
                                      </p:cBhvr>
                                      <p:to>
                                        <p:strVal val="visible"/>
                                      </p:to>
                                    </p:set>
                                  </p:childTnLst>
                                </p:cTn>
                              </p:par>
                            </p:childTnLst>
                          </p:cTn>
                        </p:par>
                        <p:par>
                          <p:cTn id="74" fill="hold">
                            <p:stCondLst>
                              <p:cond delay="5500"/>
                            </p:stCondLst>
                            <p:childTnLst>
                              <p:par>
                                <p:cTn id="75" presetID="1" presetClass="entr" presetSubtype="0" fill="hold" grpId="0" nodeType="afterEffect">
                                  <p:stCondLst>
                                    <p:cond delay="50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500"/>
                                  </p:stCondLst>
                                  <p:childTnLst>
                                    <p:set>
                                      <p:cBhvr>
                                        <p:cTn id="78" dur="1" fill="hold">
                                          <p:stCondLst>
                                            <p:cond delay="0"/>
                                          </p:stCondLst>
                                        </p:cTn>
                                        <p:tgtEl>
                                          <p:spTgt spid="43"/>
                                        </p:tgtEl>
                                        <p:attrNameLst>
                                          <p:attrName>style.visibility</p:attrName>
                                        </p:attrNameLst>
                                      </p:cBhvr>
                                      <p:to>
                                        <p:strVal val="visible"/>
                                      </p:to>
                                    </p:set>
                                  </p:childTnLst>
                                </p:cTn>
                              </p:par>
                            </p:childTnLst>
                          </p:cTn>
                        </p:par>
                        <p:par>
                          <p:cTn id="79" fill="hold">
                            <p:stCondLst>
                              <p:cond delay="6000"/>
                            </p:stCondLst>
                            <p:childTnLst>
                              <p:par>
                                <p:cTn id="80" presetID="1" presetClass="entr" presetSubtype="0" fill="hold" grpId="0" nodeType="afterEffect">
                                  <p:stCondLst>
                                    <p:cond delay="50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grpId="0" nodeType="withEffect">
                                  <p:stCondLst>
                                    <p:cond delay="500"/>
                                  </p:stCondLst>
                                  <p:childTnLst>
                                    <p:set>
                                      <p:cBhvr>
                                        <p:cTn id="83" dur="1" fill="hold">
                                          <p:stCondLst>
                                            <p:cond delay="0"/>
                                          </p:stCondLst>
                                        </p:cTn>
                                        <p:tgtEl>
                                          <p:spTgt spid="44"/>
                                        </p:tgtEl>
                                        <p:attrNameLst>
                                          <p:attrName>style.visibility</p:attrName>
                                        </p:attrNameLst>
                                      </p:cBhvr>
                                      <p:to>
                                        <p:strVal val="visible"/>
                                      </p:to>
                                    </p:set>
                                  </p:childTnLst>
                                </p:cTn>
                              </p:par>
                            </p:childTnLst>
                          </p:cTn>
                        </p:par>
                        <p:par>
                          <p:cTn id="84" fill="hold">
                            <p:stCondLst>
                              <p:cond delay="6500"/>
                            </p:stCondLst>
                            <p:childTnLst>
                              <p:par>
                                <p:cTn id="85" presetID="1" presetClass="entr" presetSubtype="0" fill="hold" grpId="0" nodeType="afterEffect">
                                  <p:stCondLst>
                                    <p:cond delay="500"/>
                                  </p:stCondLst>
                                  <p:childTnLst>
                                    <p:set>
                                      <p:cBhvr>
                                        <p:cTn id="86" dur="1" fill="hold">
                                          <p:stCondLst>
                                            <p:cond delay="0"/>
                                          </p:stCondLst>
                                        </p:cTn>
                                        <p:tgtEl>
                                          <p:spTgt spid="30"/>
                                        </p:tgtEl>
                                        <p:attrNameLst>
                                          <p:attrName>style.visibility</p:attrName>
                                        </p:attrNameLst>
                                      </p:cBhvr>
                                      <p:to>
                                        <p:strVal val="visible"/>
                                      </p:to>
                                    </p:set>
                                  </p:childTnLst>
                                </p:cTn>
                              </p:par>
                              <p:par>
                                <p:cTn id="87" presetID="1" presetClass="entr" presetSubtype="0" fill="hold" grpId="0" nodeType="withEffect">
                                  <p:stCondLst>
                                    <p:cond delay="500"/>
                                  </p:stCondLst>
                                  <p:childTnLst>
                                    <p:set>
                                      <p:cBhvr>
                                        <p:cTn id="88" dur="1" fill="hold">
                                          <p:stCondLst>
                                            <p:cond delay="0"/>
                                          </p:stCondLst>
                                        </p:cTn>
                                        <p:tgtEl>
                                          <p:spTgt spid="4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7">
                                            <p:txEl>
                                              <p:pRg st="0" end="0"/>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21FF-72FB-4758-976B-6323132DEDF8}"/>
              </a:ext>
            </a:extLst>
          </p:cNvPr>
          <p:cNvSpPr>
            <a:spLocks noGrp="1"/>
          </p:cNvSpPr>
          <p:nvPr>
            <p:ph type="title"/>
          </p:nvPr>
        </p:nvSpPr>
        <p:spPr>
          <a:xfrm>
            <a:off x="0" y="68262"/>
            <a:ext cx="11889564" cy="917575"/>
          </a:xfrm>
        </p:spPr>
        <p:txBody>
          <a:bodyPr/>
          <a:lstStyle/>
          <a:p>
            <a:r>
              <a:rPr lang="en-US" sz="6120" dirty="0"/>
              <a:t>How do you do Exploration?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3D8665B-2769-4E1C-B58E-0A9BFEE809BB}"/>
                  </a:ext>
                </a:extLst>
              </p:cNvPr>
              <p:cNvSpPr>
                <a:spLocks noGrp="1"/>
              </p:cNvSpPr>
              <p:nvPr>
                <p:ph type="body" sz="quarter" idx="10"/>
              </p:nvPr>
            </p:nvSpPr>
            <p:spPr>
              <a:xfrm>
                <a:off x="0" y="1820862"/>
                <a:ext cx="11373923" cy="4653582"/>
              </a:xfrm>
            </p:spPr>
            <p:txBody>
              <a:bodyPr/>
              <a:lstStyle/>
              <a:p>
                <a:pPr marL="0" indent="0">
                  <a:lnSpc>
                    <a:spcPct val="150000"/>
                  </a:lnSpc>
                  <a:buNone/>
                </a:pPr>
                <a:r>
                  <a:rPr lang="en-US" sz="4400" dirty="0">
                    <a:latin typeface="+mn-lt"/>
                  </a:rPr>
                  <a:t>Simplest Algorithm: </a:t>
                </a:r>
                <a14:m>
                  <m:oMath xmlns:m="http://schemas.openxmlformats.org/officeDocument/2006/math">
                    <m:r>
                      <a:rPr lang="en-US" sz="4400" b="0" i="1" smtClean="0">
                        <a:solidFill>
                          <a:srgbClr val="FF0000"/>
                        </a:solidFill>
                        <a:latin typeface="Cambria Math" panose="02040503050406030204" pitchFamily="18" charset="0"/>
                      </a:rPr>
                      <m:t>𝜖</m:t>
                    </m:r>
                  </m:oMath>
                </a14:m>
                <a:r>
                  <a:rPr lang="en-US" sz="4400" dirty="0">
                    <a:latin typeface="+mn-lt"/>
                  </a:rPr>
                  <a:t>-greedy.</a:t>
                </a:r>
              </a:p>
              <a:p>
                <a:pPr marL="0" indent="0">
                  <a:lnSpc>
                    <a:spcPct val="150000"/>
                  </a:lnSpc>
                  <a:buNone/>
                </a:pPr>
                <a:r>
                  <a:rPr lang="en-US" sz="4400" dirty="0">
                    <a:latin typeface="+mn-lt"/>
                  </a:rPr>
                  <a:t>With probability </a:t>
                </a:r>
                <a14:m>
                  <m:oMath xmlns:m="http://schemas.openxmlformats.org/officeDocument/2006/math">
                    <m:r>
                      <a:rPr lang="en-US" sz="4400" b="0" i="1" smtClean="0">
                        <a:solidFill>
                          <a:srgbClr val="FF0000"/>
                        </a:solidFill>
                        <a:latin typeface="Cambria Math" panose="02040503050406030204" pitchFamily="18" charset="0"/>
                      </a:rPr>
                      <m:t>𝜖</m:t>
                    </m:r>
                  </m:oMath>
                </a14:m>
                <a:r>
                  <a:rPr lang="en-US" sz="4400" dirty="0">
                    <a:latin typeface="+mn-lt"/>
                  </a:rPr>
                  <a:t> act uniformly at random</a:t>
                </a:r>
              </a:p>
              <a:p>
                <a:pPr marL="0" indent="0">
                  <a:lnSpc>
                    <a:spcPct val="100000"/>
                  </a:lnSpc>
                  <a:buNone/>
                </a:pPr>
                <a:r>
                  <a:rPr lang="en-US" sz="4400" dirty="0">
                    <a:latin typeface="+mn-lt"/>
                  </a:rPr>
                  <a:t>With probability </a:t>
                </a:r>
                <a14:m>
                  <m:oMath xmlns:m="http://schemas.openxmlformats.org/officeDocument/2006/math">
                    <m:r>
                      <a:rPr lang="en-US" sz="4400" b="0" i="1" smtClean="0">
                        <a:solidFill>
                          <a:srgbClr val="FF0000"/>
                        </a:solidFill>
                        <a:latin typeface="Cambria Math" panose="02040503050406030204" pitchFamily="18" charset="0"/>
                      </a:rPr>
                      <m:t>1−</m:t>
                    </m:r>
                    <m:r>
                      <a:rPr lang="en-US" sz="4400" b="0" i="1" smtClean="0">
                        <a:solidFill>
                          <a:srgbClr val="FF0000"/>
                        </a:solidFill>
                        <a:latin typeface="Cambria Math" panose="02040503050406030204" pitchFamily="18" charset="0"/>
                      </a:rPr>
                      <m:t>𝜖</m:t>
                    </m:r>
                  </m:oMath>
                </a14:m>
                <a:r>
                  <a:rPr lang="en-US" sz="4400" dirty="0">
                    <a:solidFill>
                      <a:srgbClr val="FF0000"/>
                    </a:solidFill>
                    <a:latin typeface="+mn-lt"/>
                  </a:rPr>
                  <a:t> </a:t>
                </a:r>
                <a:r>
                  <a:rPr lang="en-US" sz="4400" dirty="0">
                    <a:latin typeface="+mn-lt"/>
                  </a:rPr>
                  <a:t>act greedily using best policy on all seen data so far</a:t>
                </a:r>
              </a:p>
              <a:p>
                <a:pPr marL="0" indent="0">
                  <a:buNone/>
                </a:pPr>
                <a:endParaRPr lang="en-US" sz="4800" dirty="0">
                  <a:latin typeface="+mn-lt"/>
                </a:endParaRPr>
              </a:p>
            </p:txBody>
          </p:sp>
        </mc:Choice>
        <mc:Fallback xmlns="">
          <p:sp>
            <p:nvSpPr>
              <p:cNvPr id="3" name="Text Placeholder 2">
                <a:extLst>
                  <a:ext uri="{FF2B5EF4-FFF2-40B4-BE49-F238E27FC236}">
                    <a16:creationId xmlns:a16="http://schemas.microsoft.com/office/drawing/2014/main" id="{D3D8665B-2769-4E1C-B58E-0A9BFEE809BB}"/>
                  </a:ext>
                </a:extLst>
              </p:cNvPr>
              <p:cNvSpPr>
                <a:spLocks noGrp="1" noRot="1" noChangeAspect="1" noMove="1" noResize="1" noEditPoints="1" noAdjustHandles="1" noChangeArrowheads="1" noChangeShapeType="1" noTextEdit="1"/>
              </p:cNvSpPr>
              <p:nvPr>
                <p:ph type="body" sz="quarter" idx="10"/>
              </p:nvPr>
            </p:nvSpPr>
            <p:spPr>
              <a:xfrm>
                <a:off x="0" y="1820862"/>
                <a:ext cx="11373923" cy="4653582"/>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976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4583-7015-4269-B348-8F4405B22969}"/>
              </a:ext>
            </a:extLst>
          </p:cNvPr>
          <p:cNvSpPr>
            <a:spLocks noGrp="1"/>
          </p:cNvSpPr>
          <p:nvPr>
            <p:ph type="title"/>
          </p:nvPr>
        </p:nvSpPr>
        <p:spPr>
          <a:xfrm>
            <a:off x="0" y="68262"/>
            <a:ext cx="11889564" cy="917575"/>
          </a:xfrm>
        </p:spPr>
        <p:txBody>
          <a:bodyPr/>
          <a:lstStyle/>
          <a:p>
            <a:r>
              <a:rPr lang="en-US" sz="6120" dirty="0"/>
              <a:t>Better Exploration Algorithms</a:t>
            </a:r>
          </a:p>
        </p:txBody>
      </p:sp>
      <p:sp>
        <p:nvSpPr>
          <p:cNvPr id="3" name="Text Placeholder 2">
            <a:extLst>
              <a:ext uri="{FF2B5EF4-FFF2-40B4-BE49-F238E27FC236}">
                <a16:creationId xmlns:a16="http://schemas.microsoft.com/office/drawing/2014/main" id="{A837BC2F-A585-42DF-A97A-9A26C59A5C56}"/>
              </a:ext>
            </a:extLst>
          </p:cNvPr>
          <p:cNvSpPr>
            <a:spLocks noGrp="1"/>
          </p:cNvSpPr>
          <p:nvPr>
            <p:ph type="body" sz="quarter" idx="10"/>
          </p:nvPr>
        </p:nvSpPr>
        <p:spPr>
          <a:xfrm>
            <a:off x="777" y="1287462"/>
            <a:ext cx="11888787" cy="5059847"/>
          </a:xfrm>
        </p:spPr>
        <p:txBody>
          <a:bodyPr/>
          <a:lstStyle/>
          <a:p>
            <a:pPr marL="0" indent="0">
              <a:buNone/>
            </a:pPr>
            <a:r>
              <a:rPr lang="en-US" sz="4400" u="sng" dirty="0">
                <a:latin typeface="+mn-lt"/>
              </a:rPr>
              <a:t>Ensemble-based</a:t>
            </a:r>
            <a:r>
              <a:rPr lang="en-US" sz="4400" dirty="0">
                <a:latin typeface="+mn-lt"/>
              </a:rPr>
              <a:t>				  </a:t>
            </a:r>
            <a:r>
              <a:rPr lang="en-US" sz="4400" u="sng" dirty="0">
                <a:latin typeface="+mn-lt"/>
              </a:rPr>
              <a:t>UCB-based</a:t>
            </a:r>
            <a:endParaRPr lang="en-US" sz="4400" b="1" u="sng" dirty="0">
              <a:latin typeface="+mn-lt"/>
            </a:endParaRPr>
          </a:p>
          <a:p>
            <a:pPr marL="0" indent="0">
              <a:buNone/>
            </a:pPr>
            <a:endParaRPr lang="en-US" b="1" dirty="0">
              <a:latin typeface="+mn-lt"/>
            </a:endParaRPr>
          </a:p>
          <a:p>
            <a:pPr marL="0" indent="0">
              <a:buNone/>
            </a:pPr>
            <a:r>
              <a:rPr lang="en-US" b="1" dirty="0">
                <a:latin typeface="+mn-lt"/>
              </a:rPr>
              <a:t>Thompson Sampling</a:t>
            </a:r>
            <a:r>
              <a:rPr lang="en-US" dirty="0">
                <a:latin typeface="+mn-lt"/>
              </a:rPr>
              <a:t>: [T ‘33]	 	   </a:t>
            </a:r>
            <a:r>
              <a:rPr lang="en-US" b="1" dirty="0" err="1">
                <a:latin typeface="+mn-lt"/>
              </a:rPr>
              <a:t>LinUCB</a:t>
            </a:r>
            <a:r>
              <a:rPr lang="en-US" b="1" dirty="0">
                <a:latin typeface="+mn-lt"/>
              </a:rPr>
              <a:t>:</a:t>
            </a:r>
            <a:r>
              <a:rPr lang="en-US" dirty="0">
                <a:latin typeface="+mn-lt"/>
              </a:rPr>
              <a:t> [CLRS ‘11, A’02]</a:t>
            </a:r>
          </a:p>
          <a:p>
            <a:pPr marL="0" indent="0">
              <a:buNone/>
            </a:pPr>
            <a:r>
              <a:rPr lang="en-US" b="1" dirty="0">
                <a:latin typeface="+mn-lt"/>
              </a:rPr>
              <a:t>EXP4: </a:t>
            </a:r>
            <a:r>
              <a:rPr lang="en-US" dirty="0">
                <a:latin typeface="+mn-lt"/>
              </a:rPr>
              <a:t>[ACFS ‘02]				   </a:t>
            </a:r>
            <a:r>
              <a:rPr lang="en-US" b="1" dirty="0" err="1">
                <a:latin typeface="+mn-lt"/>
              </a:rPr>
              <a:t>RegCB</a:t>
            </a:r>
            <a:r>
              <a:rPr lang="en-US" b="1" dirty="0">
                <a:latin typeface="+mn-lt"/>
              </a:rPr>
              <a:t>: </a:t>
            </a:r>
            <a:r>
              <a:rPr lang="en-US" dirty="0">
                <a:latin typeface="+mn-lt"/>
              </a:rPr>
              <a:t>[F</a:t>
            </a:r>
            <a:r>
              <a:rPr lang="en-US" dirty="0">
                <a:solidFill>
                  <a:srgbClr val="FF0000"/>
                </a:solidFill>
                <a:latin typeface="+mn-lt"/>
              </a:rPr>
              <a:t>A</a:t>
            </a:r>
            <a:r>
              <a:rPr lang="en-US" dirty="0">
                <a:latin typeface="+mn-lt"/>
              </a:rPr>
              <a:t>DLS ‘18]</a:t>
            </a:r>
          </a:p>
          <a:p>
            <a:pPr marL="0" indent="0">
              <a:buNone/>
            </a:pPr>
            <a:r>
              <a:rPr lang="en-US" b="1" dirty="0">
                <a:latin typeface="+mn-lt"/>
              </a:rPr>
              <a:t>Epoch Greedy</a:t>
            </a:r>
            <a:r>
              <a:rPr lang="en-US" dirty="0">
                <a:latin typeface="+mn-lt"/>
              </a:rPr>
              <a:t>: [</a:t>
            </a:r>
            <a:r>
              <a:rPr lang="en-US" dirty="0">
                <a:solidFill>
                  <a:srgbClr val="FF0000"/>
                </a:solidFill>
                <a:latin typeface="+mn-lt"/>
              </a:rPr>
              <a:t>L</a:t>
            </a:r>
            <a:r>
              <a:rPr lang="en-US" dirty="0">
                <a:latin typeface="+mn-lt"/>
              </a:rPr>
              <a:t>Z ‘07]</a:t>
            </a:r>
          </a:p>
          <a:p>
            <a:pPr marL="0" indent="0">
              <a:buNone/>
            </a:pPr>
            <a:r>
              <a:rPr lang="en-US" b="1" dirty="0">
                <a:latin typeface="+mn-lt"/>
              </a:rPr>
              <a:t>Polytime</a:t>
            </a:r>
            <a:r>
              <a:rPr lang="en-US" dirty="0">
                <a:latin typeface="+mn-lt"/>
              </a:rPr>
              <a:t>: [DHKK</a:t>
            </a:r>
            <a:r>
              <a:rPr lang="en-US" dirty="0">
                <a:solidFill>
                  <a:srgbClr val="FF0000"/>
                </a:solidFill>
                <a:latin typeface="+mn-lt"/>
              </a:rPr>
              <a:t>L</a:t>
            </a:r>
            <a:r>
              <a:rPr lang="en-US" dirty="0">
                <a:latin typeface="+mn-lt"/>
              </a:rPr>
              <a:t>RZ ‘11]</a:t>
            </a:r>
          </a:p>
          <a:p>
            <a:pPr marL="0" indent="0">
              <a:buNone/>
            </a:pPr>
            <a:r>
              <a:rPr lang="en-US" b="1" dirty="0" err="1">
                <a:latin typeface="+mn-lt"/>
              </a:rPr>
              <a:t>Cover&amp;Bag</a:t>
            </a:r>
            <a:r>
              <a:rPr lang="en-US" dirty="0">
                <a:latin typeface="+mn-lt"/>
              </a:rPr>
              <a:t>: [</a:t>
            </a:r>
            <a:r>
              <a:rPr lang="en-US" dirty="0">
                <a:solidFill>
                  <a:srgbClr val="FF0000"/>
                </a:solidFill>
                <a:latin typeface="+mn-lt"/>
              </a:rPr>
              <a:t>A</a:t>
            </a:r>
            <a:r>
              <a:rPr lang="en-US" dirty="0">
                <a:latin typeface="+mn-lt"/>
              </a:rPr>
              <a:t>HK</a:t>
            </a:r>
            <a:r>
              <a:rPr lang="en-US" dirty="0">
                <a:solidFill>
                  <a:srgbClr val="FF0000"/>
                </a:solidFill>
                <a:latin typeface="+mn-lt"/>
              </a:rPr>
              <a:t>L</a:t>
            </a:r>
            <a:r>
              <a:rPr lang="en-US" dirty="0">
                <a:latin typeface="+mn-lt"/>
              </a:rPr>
              <a:t>LS ‘14]</a:t>
            </a:r>
          </a:p>
          <a:p>
            <a:pPr marL="0" indent="0">
              <a:buNone/>
            </a:pPr>
            <a:r>
              <a:rPr lang="en-US" b="1" dirty="0">
                <a:latin typeface="+mn-lt"/>
              </a:rPr>
              <a:t>Bootstrap</a:t>
            </a:r>
            <a:r>
              <a:rPr lang="en-US" dirty="0">
                <a:latin typeface="+mn-lt"/>
              </a:rPr>
              <a:t>: [EK ‘14]</a:t>
            </a:r>
          </a:p>
        </p:txBody>
      </p:sp>
    </p:spTree>
    <p:extLst>
      <p:ext uri="{BB962C8B-B14F-4D97-AF65-F5344CB8AC3E}">
        <p14:creationId xmlns:p14="http://schemas.microsoft.com/office/powerpoint/2010/main" val="71828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36D3-F021-4943-AAE6-B6A436CC3F4F}"/>
              </a:ext>
            </a:extLst>
          </p:cNvPr>
          <p:cNvSpPr>
            <a:spLocks noGrp="1"/>
          </p:cNvSpPr>
          <p:nvPr>
            <p:ph type="title"/>
          </p:nvPr>
        </p:nvSpPr>
        <p:spPr/>
        <p:txBody>
          <a:bodyPr/>
          <a:lstStyle/>
          <a:p>
            <a:r>
              <a:rPr lang="en-US" dirty="0"/>
              <a:t>Ensemble-based exploration</a:t>
            </a:r>
          </a:p>
        </p:txBody>
      </p:sp>
      <p:sp>
        <p:nvSpPr>
          <p:cNvPr id="3" name="Text Placeholder 2">
            <a:extLst>
              <a:ext uri="{FF2B5EF4-FFF2-40B4-BE49-F238E27FC236}">
                <a16:creationId xmlns:a16="http://schemas.microsoft.com/office/drawing/2014/main" id="{920FD21D-BF3D-4581-9433-042D66831E67}"/>
              </a:ext>
            </a:extLst>
          </p:cNvPr>
          <p:cNvSpPr>
            <a:spLocks noGrp="1"/>
          </p:cNvSpPr>
          <p:nvPr>
            <p:ph type="body" sz="quarter" idx="10"/>
          </p:nvPr>
        </p:nvSpPr>
        <p:spPr>
          <a:xfrm>
            <a:off x="274702" y="1211287"/>
            <a:ext cx="11888787" cy="5761577"/>
          </a:xfrm>
        </p:spPr>
        <p:txBody>
          <a:bodyPr/>
          <a:lstStyle/>
          <a:p>
            <a:r>
              <a:rPr lang="en-US" dirty="0"/>
              <a:t>Maintain distribution over policies good so far </a:t>
            </a:r>
          </a:p>
          <a:p>
            <a:endParaRPr lang="en-US" dirty="0"/>
          </a:p>
          <a:p>
            <a:r>
              <a:rPr lang="en-US" dirty="0"/>
              <a:t>On a new context, sample a policy and take its action</a:t>
            </a:r>
          </a:p>
          <a:p>
            <a:pPr lvl="1"/>
            <a:r>
              <a:rPr lang="en-US" dirty="0"/>
              <a:t>Avoid choosing obviously bad actions*</a:t>
            </a:r>
          </a:p>
          <a:p>
            <a:pPr lvl="1"/>
            <a:r>
              <a:rPr lang="en-US" dirty="0"/>
              <a:t>Diverse policies to cover all plausibly good actions</a:t>
            </a:r>
          </a:p>
          <a:p>
            <a:pPr lvl="1"/>
            <a:r>
              <a:rPr lang="en-US" dirty="0"/>
              <a:t>Refine distribution as we see more data – explore/exploit tradeoff</a:t>
            </a:r>
          </a:p>
          <a:p>
            <a:endParaRPr lang="en-US" dirty="0"/>
          </a:p>
          <a:p>
            <a:pPr>
              <a:buClr>
                <a:srgbClr val="00B050"/>
              </a:buClr>
              <a:buFont typeface="Wingdings" panose="05000000000000000000" pitchFamily="2" charset="2"/>
              <a:buChar char=""/>
            </a:pPr>
            <a:r>
              <a:rPr lang="en-US" dirty="0"/>
              <a:t>Algorithms robust with minimal assumptions</a:t>
            </a:r>
          </a:p>
          <a:p>
            <a:pPr>
              <a:buClr>
                <a:srgbClr val="FF0000"/>
              </a:buClr>
              <a:buFont typeface="Wingdings" panose="05000000000000000000" pitchFamily="2" charset="2"/>
              <a:buChar char="D"/>
            </a:pPr>
            <a:r>
              <a:rPr lang="en-US" dirty="0"/>
              <a:t>*Typically rely on some uniform exploration</a:t>
            </a:r>
          </a:p>
          <a:p>
            <a:endParaRPr lang="en-US" dirty="0"/>
          </a:p>
        </p:txBody>
      </p:sp>
    </p:spTree>
    <p:extLst>
      <p:ext uri="{BB962C8B-B14F-4D97-AF65-F5344CB8AC3E}">
        <p14:creationId xmlns:p14="http://schemas.microsoft.com/office/powerpoint/2010/main" val="201165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89F4-6F40-420A-B8A8-7713A8A4177C}"/>
              </a:ext>
            </a:extLst>
          </p:cNvPr>
          <p:cNvSpPr>
            <a:spLocks noGrp="1"/>
          </p:cNvSpPr>
          <p:nvPr>
            <p:ph type="title"/>
          </p:nvPr>
        </p:nvSpPr>
        <p:spPr/>
        <p:txBody>
          <a:bodyPr/>
          <a:lstStyle/>
          <a:p>
            <a:r>
              <a:rPr lang="en-US" dirty="0"/>
              <a:t>UCB-based exploration</a:t>
            </a:r>
          </a:p>
        </p:txBody>
      </p:sp>
      <p:sp>
        <p:nvSpPr>
          <p:cNvPr id="3" name="Text Placeholder 2">
            <a:extLst>
              <a:ext uri="{FF2B5EF4-FFF2-40B4-BE49-F238E27FC236}">
                <a16:creationId xmlns:a16="http://schemas.microsoft.com/office/drawing/2014/main" id="{A1FC56E9-DE03-4AD7-A434-C57C7F0DCB87}"/>
              </a:ext>
            </a:extLst>
          </p:cNvPr>
          <p:cNvSpPr>
            <a:spLocks noGrp="1"/>
          </p:cNvSpPr>
          <p:nvPr>
            <p:ph type="body" sz="quarter" idx="10"/>
          </p:nvPr>
        </p:nvSpPr>
        <p:spPr>
          <a:xfrm>
            <a:off x="0" y="1211287"/>
            <a:ext cx="12436475" cy="1791260"/>
          </a:xfrm>
        </p:spPr>
        <p:txBody>
          <a:bodyPr/>
          <a:lstStyle/>
          <a:p>
            <a:r>
              <a:rPr lang="en-US" dirty="0"/>
              <a:t>Maintain confidence intervals for reward of actions given context</a:t>
            </a:r>
          </a:p>
          <a:p>
            <a:endParaRPr lang="en-US" dirty="0"/>
          </a:p>
        </p:txBody>
      </p:sp>
      <p:cxnSp>
        <p:nvCxnSpPr>
          <p:cNvPr id="4" name="Straight Connector 3">
            <a:extLst>
              <a:ext uri="{FF2B5EF4-FFF2-40B4-BE49-F238E27FC236}">
                <a16:creationId xmlns:a16="http://schemas.microsoft.com/office/drawing/2014/main" id="{50490BC3-CF9F-4B53-B480-568F75221D7D}"/>
              </a:ext>
            </a:extLst>
          </p:cNvPr>
          <p:cNvCxnSpPr>
            <a:cxnSpLocks/>
          </p:cNvCxnSpPr>
          <p:nvPr/>
        </p:nvCxnSpPr>
        <p:spPr>
          <a:xfrm>
            <a:off x="5380037" y="3802062"/>
            <a:ext cx="0" cy="68580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EADAFF6-8921-4AA4-9BD6-A5BB2E20EB05}"/>
              </a:ext>
            </a:extLst>
          </p:cNvPr>
          <p:cNvCxnSpPr>
            <a:cxnSpLocks/>
          </p:cNvCxnSpPr>
          <p:nvPr/>
        </p:nvCxnSpPr>
        <p:spPr>
          <a:xfrm>
            <a:off x="5265737" y="3767945"/>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7C450E-CFA4-410A-984F-461486DB6206}"/>
              </a:ext>
            </a:extLst>
          </p:cNvPr>
          <p:cNvCxnSpPr>
            <a:cxnSpLocks/>
          </p:cNvCxnSpPr>
          <p:nvPr/>
        </p:nvCxnSpPr>
        <p:spPr>
          <a:xfrm>
            <a:off x="5265737" y="4515004"/>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11AA94-8964-4457-8FA7-A59E3CD7E7BE}"/>
              </a:ext>
            </a:extLst>
          </p:cNvPr>
          <p:cNvCxnSpPr>
            <a:cxnSpLocks/>
          </p:cNvCxnSpPr>
          <p:nvPr/>
        </p:nvCxnSpPr>
        <p:spPr>
          <a:xfrm>
            <a:off x="4313237" y="3871998"/>
            <a:ext cx="0" cy="930051"/>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BB5A95-93C1-4732-A1D8-2B0305667917}"/>
              </a:ext>
            </a:extLst>
          </p:cNvPr>
          <p:cNvCxnSpPr>
            <a:cxnSpLocks/>
          </p:cNvCxnSpPr>
          <p:nvPr/>
        </p:nvCxnSpPr>
        <p:spPr>
          <a:xfrm>
            <a:off x="4198937" y="3837881"/>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9C8F6D-C37B-4554-A221-853A0A76CC94}"/>
              </a:ext>
            </a:extLst>
          </p:cNvPr>
          <p:cNvCxnSpPr>
            <a:cxnSpLocks/>
          </p:cNvCxnSpPr>
          <p:nvPr/>
        </p:nvCxnSpPr>
        <p:spPr>
          <a:xfrm>
            <a:off x="4198937" y="4802049"/>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0F79A7-3531-4B79-B5E8-DFD691FF8919}"/>
              </a:ext>
            </a:extLst>
          </p:cNvPr>
          <p:cNvCxnSpPr>
            <a:cxnSpLocks/>
          </p:cNvCxnSpPr>
          <p:nvPr/>
        </p:nvCxnSpPr>
        <p:spPr>
          <a:xfrm>
            <a:off x="7208837" y="5021262"/>
            <a:ext cx="0" cy="437566"/>
          </a:xfrm>
          <a:prstGeom prst="line">
            <a:avLst/>
          </a:prstGeom>
          <a:ln>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B59D87-16BB-46F9-BC9E-3FA04A58B528}"/>
              </a:ext>
            </a:extLst>
          </p:cNvPr>
          <p:cNvCxnSpPr>
            <a:cxnSpLocks/>
          </p:cNvCxnSpPr>
          <p:nvPr/>
        </p:nvCxnSpPr>
        <p:spPr>
          <a:xfrm>
            <a:off x="7094537" y="4987145"/>
            <a:ext cx="228600" cy="0"/>
          </a:xfrm>
          <a:prstGeom prst="line">
            <a:avLst/>
          </a:prstGeom>
          <a:ln w="571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13D189-E578-46DB-98FD-BA094DFB4F3C}"/>
              </a:ext>
            </a:extLst>
          </p:cNvPr>
          <p:cNvCxnSpPr>
            <a:cxnSpLocks/>
          </p:cNvCxnSpPr>
          <p:nvPr/>
        </p:nvCxnSpPr>
        <p:spPr>
          <a:xfrm>
            <a:off x="7094537" y="5458828"/>
            <a:ext cx="228600" cy="0"/>
          </a:xfrm>
          <a:prstGeom prst="line">
            <a:avLst/>
          </a:prstGeom>
          <a:ln w="571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AAD43C-CDBE-4EBB-A487-E588A2CA139E}"/>
              </a:ext>
            </a:extLst>
          </p:cNvPr>
          <p:cNvCxnSpPr>
            <a:cxnSpLocks/>
          </p:cNvCxnSpPr>
          <p:nvPr/>
        </p:nvCxnSpPr>
        <p:spPr>
          <a:xfrm>
            <a:off x="6142037" y="3882956"/>
            <a:ext cx="0" cy="30480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2CAE9B-5A75-498E-824E-1FEB2FC889AC}"/>
              </a:ext>
            </a:extLst>
          </p:cNvPr>
          <p:cNvCxnSpPr>
            <a:cxnSpLocks/>
          </p:cNvCxnSpPr>
          <p:nvPr/>
        </p:nvCxnSpPr>
        <p:spPr>
          <a:xfrm>
            <a:off x="6027737" y="3844145"/>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60DE19-3B26-4B00-88A7-15D11725C2A8}"/>
              </a:ext>
            </a:extLst>
          </p:cNvPr>
          <p:cNvCxnSpPr>
            <a:cxnSpLocks/>
          </p:cNvCxnSpPr>
          <p:nvPr/>
        </p:nvCxnSpPr>
        <p:spPr>
          <a:xfrm>
            <a:off x="6027737" y="4214898"/>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5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89F4-6F40-420A-B8A8-7713A8A4177C}"/>
              </a:ext>
            </a:extLst>
          </p:cNvPr>
          <p:cNvSpPr>
            <a:spLocks noGrp="1"/>
          </p:cNvSpPr>
          <p:nvPr>
            <p:ph type="title"/>
          </p:nvPr>
        </p:nvSpPr>
        <p:spPr/>
        <p:txBody>
          <a:bodyPr/>
          <a:lstStyle/>
          <a:p>
            <a:r>
              <a:rPr lang="en-US" dirty="0"/>
              <a:t>UCB-based exploration</a:t>
            </a:r>
          </a:p>
        </p:txBody>
      </p:sp>
      <p:sp>
        <p:nvSpPr>
          <p:cNvPr id="3" name="Text Placeholder 2">
            <a:extLst>
              <a:ext uri="{FF2B5EF4-FFF2-40B4-BE49-F238E27FC236}">
                <a16:creationId xmlns:a16="http://schemas.microsoft.com/office/drawing/2014/main" id="{A1FC56E9-DE03-4AD7-A434-C57C7F0DCB87}"/>
              </a:ext>
            </a:extLst>
          </p:cNvPr>
          <p:cNvSpPr>
            <a:spLocks noGrp="1"/>
          </p:cNvSpPr>
          <p:nvPr>
            <p:ph type="body" sz="quarter" idx="10"/>
          </p:nvPr>
        </p:nvSpPr>
        <p:spPr>
          <a:xfrm>
            <a:off x="0" y="1211287"/>
            <a:ext cx="12436475" cy="2400657"/>
          </a:xfrm>
        </p:spPr>
        <p:txBody>
          <a:bodyPr/>
          <a:lstStyle/>
          <a:p>
            <a:r>
              <a:rPr lang="en-US" dirty="0"/>
              <a:t>Maintain confidence intervals for reward of actions given context</a:t>
            </a:r>
          </a:p>
          <a:p>
            <a:endParaRPr lang="en-US" dirty="0"/>
          </a:p>
          <a:p>
            <a:r>
              <a:rPr lang="en-US" dirty="0"/>
              <a:t>Choose amongst non-dominated actions</a:t>
            </a:r>
          </a:p>
        </p:txBody>
      </p:sp>
      <p:cxnSp>
        <p:nvCxnSpPr>
          <p:cNvPr id="4" name="Straight Connector 3">
            <a:extLst>
              <a:ext uri="{FF2B5EF4-FFF2-40B4-BE49-F238E27FC236}">
                <a16:creationId xmlns:a16="http://schemas.microsoft.com/office/drawing/2014/main" id="{50490BC3-CF9F-4B53-B480-568F75221D7D}"/>
              </a:ext>
            </a:extLst>
          </p:cNvPr>
          <p:cNvCxnSpPr>
            <a:cxnSpLocks/>
          </p:cNvCxnSpPr>
          <p:nvPr/>
        </p:nvCxnSpPr>
        <p:spPr>
          <a:xfrm>
            <a:off x="5380037" y="3802062"/>
            <a:ext cx="0" cy="68580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EADAFF6-8921-4AA4-9BD6-A5BB2E20EB05}"/>
              </a:ext>
            </a:extLst>
          </p:cNvPr>
          <p:cNvCxnSpPr>
            <a:cxnSpLocks/>
          </p:cNvCxnSpPr>
          <p:nvPr/>
        </p:nvCxnSpPr>
        <p:spPr>
          <a:xfrm>
            <a:off x="5265737" y="3767945"/>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7C450E-CFA4-410A-984F-461486DB6206}"/>
              </a:ext>
            </a:extLst>
          </p:cNvPr>
          <p:cNvCxnSpPr>
            <a:cxnSpLocks/>
          </p:cNvCxnSpPr>
          <p:nvPr/>
        </p:nvCxnSpPr>
        <p:spPr>
          <a:xfrm>
            <a:off x="5265737" y="4515004"/>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11AA94-8964-4457-8FA7-A59E3CD7E7BE}"/>
              </a:ext>
            </a:extLst>
          </p:cNvPr>
          <p:cNvCxnSpPr>
            <a:cxnSpLocks/>
          </p:cNvCxnSpPr>
          <p:nvPr/>
        </p:nvCxnSpPr>
        <p:spPr>
          <a:xfrm>
            <a:off x="4313237" y="3871998"/>
            <a:ext cx="0" cy="930051"/>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BB5A95-93C1-4732-A1D8-2B0305667917}"/>
              </a:ext>
            </a:extLst>
          </p:cNvPr>
          <p:cNvCxnSpPr>
            <a:cxnSpLocks/>
          </p:cNvCxnSpPr>
          <p:nvPr/>
        </p:nvCxnSpPr>
        <p:spPr>
          <a:xfrm>
            <a:off x="4198937" y="3837881"/>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9C8F6D-C37B-4554-A221-853A0A76CC94}"/>
              </a:ext>
            </a:extLst>
          </p:cNvPr>
          <p:cNvCxnSpPr>
            <a:cxnSpLocks/>
          </p:cNvCxnSpPr>
          <p:nvPr/>
        </p:nvCxnSpPr>
        <p:spPr>
          <a:xfrm>
            <a:off x="4198937" y="4802049"/>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0F79A7-3531-4B79-B5E8-DFD691FF8919}"/>
              </a:ext>
            </a:extLst>
          </p:cNvPr>
          <p:cNvCxnSpPr>
            <a:cxnSpLocks/>
          </p:cNvCxnSpPr>
          <p:nvPr/>
        </p:nvCxnSpPr>
        <p:spPr>
          <a:xfrm>
            <a:off x="7208837" y="5021262"/>
            <a:ext cx="0" cy="437566"/>
          </a:xfrm>
          <a:prstGeom prst="line">
            <a:avLst/>
          </a:prstGeom>
          <a:ln>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B59D87-16BB-46F9-BC9E-3FA04A58B528}"/>
              </a:ext>
            </a:extLst>
          </p:cNvPr>
          <p:cNvCxnSpPr>
            <a:cxnSpLocks/>
          </p:cNvCxnSpPr>
          <p:nvPr/>
        </p:nvCxnSpPr>
        <p:spPr>
          <a:xfrm>
            <a:off x="7094537" y="4987145"/>
            <a:ext cx="228600" cy="0"/>
          </a:xfrm>
          <a:prstGeom prst="line">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13D189-E578-46DB-98FD-BA094DFB4F3C}"/>
              </a:ext>
            </a:extLst>
          </p:cNvPr>
          <p:cNvCxnSpPr>
            <a:cxnSpLocks/>
          </p:cNvCxnSpPr>
          <p:nvPr/>
        </p:nvCxnSpPr>
        <p:spPr>
          <a:xfrm>
            <a:off x="7094537" y="5458828"/>
            <a:ext cx="228600" cy="0"/>
          </a:xfrm>
          <a:prstGeom prst="line">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AAD43C-CDBE-4EBB-A487-E588A2CA139E}"/>
              </a:ext>
            </a:extLst>
          </p:cNvPr>
          <p:cNvCxnSpPr>
            <a:cxnSpLocks/>
          </p:cNvCxnSpPr>
          <p:nvPr/>
        </p:nvCxnSpPr>
        <p:spPr>
          <a:xfrm>
            <a:off x="6142037" y="3882956"/>
            <a:ext cx="0" cy="30480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2CAE9B-5A75-498E-824E-1FEB2FC889AC}"/>
              </a:ext>
            </a:extLst>
          </p:cNvPr>
          <p:cNvCxnSpPr>
            <a:cxnSpLocks/>
          </p:cNvCxnSpPr>
          <p:nvPr/>
        </p:nvCxnSpPr>
        <p:spPr>
          <a:xfrm>
            <a:off x="6027737" y="3844145"/>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60DE19-3B26-4B00-88A7-15D11725C2A8}"/>
              </a:ext>
            </a:extLst>
          </p:cNvPr>
          <p:cNvCxnSpPr>
            <a:cxnSpLocks/>
          </p:cNvCxnSpPr>
          <p:nvPr/>
        </p:nvCxnSpPr>
        <p:spPr>
          <a:xfrm>
            <a:off x="6027737" y="4214898"/>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BBEF97-C181-45BB-AD32-D8E27CAC78EF}"/>
              </a:ext>
            </a:extLst>
          </p:cNvPr>
          <p:cNvCxnSpPr/>
          <p:nvPr/>
        </p:nvCxnSpPr>
        <p:spPr>
          <a:xfrm>
            <a:off x="2789237" y="4868862"/>
            <a:ext cx="6172200" cy="0"/>
          </a:xfrm>
          <a:prstGeom prst="line">
            <a:avLst/>
          </a:prstGeom>
          <a:ln w="285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6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89F4-6F40-420A-B8A8-7713A8A4177C}"/>
              </a:ext>
            </a:extLst>
          </p:cNvPr>
          <p:cNvSpPr>
            <a:spLocks noGrp="1"/>
          </p:cNvSpPr>
          <p:nvPr>
            <p:ph type="title"/>
          </p:nvPr>
        </p:nvSpPr>
        <p:spPr/>
        <p:txBody>
          <a:bodyPr/>
          <a:lstStyle/>
          <a:p>
            <a:r>
              <a:rPr lang="en-US" dirty="0"/>
              <a:t>UCB-based exploration</a:t>
            </a:r>
          </a:p>
        </p:txBody>
      </p:sp>
      <p:sp>
        <p:nvSpPr>
          <p:cNvPr id="3" name="Text Placeholder 2">
            <a:extLst>
              <a:ext uri="{FF2B5EF4-FFF2-40B4-BE49-F238E27FC236}">
                <a16:creationId xmlns:a16="http://schemas.microsoft.com/office/drawing/2014/main" id="{A1FC56E9-DE03-4AD7-A434-C57C7F0DCB87}"/>
              </a:ext>
            </a:extLst>
          </p:cNvPr>
          <p:cNvSpPr>
            <a:spLocks noGrp="1"/>
          </p:cNvSpPr>
          <p:nvPr>
            <p:ph type="body" sz="quarter" idx="10"/>
          </p:nvPr>
        </p:nvSpPr>
        <p:spPr>
          <a:xfrm>
            <a:off x="0" y="1211287"/>
            <a:ext cx="12436475" cy="5447645"/>
          </a:xfrm>
        </p:spPr>
        <p:txBody>
          <a:bodyPr/>
          <a:lstStyle/>
          <a:p>
            <a:r>
              <a:rPr lang="en-US" dirty="0"/>
              <a:t>Maintain confidence intervals for reward of actions given context</a:t>
            </a:r>
          </a:p>
          <a:p>
            <a:endParaRPr lang="en-US" dirty="0"/>
          </a:p>
          <a:p>
            <a:r>
              <a:rPr lang="en-US" dirty="0"/>
              <a:t>Choose amongst non-dominated actions</a:t>
            </a:r>
          </a:p>
          <a:p>
            <a:endParaRPr lang="en-US" dirty="0"/>
          </a:p>
          <a:p>
            <a:endParaRPr lang="en-US" dirty="0"/>
          </a:p>
          <a:p>
            <a:endParaRPr lang="en-US" dirty="0"/>
          </a:p>
          <a:p>
            <a:pPr>
              <a:buClr>
                <a:srgbClr val="00B050"/>
              </a:buClr>
              <a:buFont typeface="Wingdings" panose="05000000000000000000" pitchFamily="2" charset="2"/>
              <a:buChar char="C"/>
            </a:pPr>
            <a:r>
              <a:rPr lang="en-US" dirty="0"/>
              <a:t>No uniform exploration</a:t>
            </a:r>
          </a:p>
          <a:p>
            <a:pPr>
              <a:buClr>
                <a:srgbClr val="FF0000"/>
              </a:buClr>
              <a:buFont typeface="Wingdings" panose="05000000000000000000" pitchFamily="2" charset="2"/>
              <a:buChar char=""/>
            </a:pPr>
            <a:r>
              <a:rPr lang="en-US" dirty="0"/>
              <a:t>Need to predict expected rewards</a:t>
            </a:r>
          </a:p>
        </p:txBody>
      </p:sp>
      <p:cxnSp>
        <p:nvCxnSpPr>
          <p:cNvPr id="4" name="Straight Connector 3">
            <a:extLst>
              <a:ext uri="{FF2B5EF4-FFF2-40B4-BE49-F238E27FC236}">
                <a16:creationId xmlns:a16="http://schemas.microsoft.com/office/drawing/2014/main" id="{50490BC3-CF9F-4B53-B480-568F75221D7D}"/>
              </a:ext>
            </a:extLst>
          </p:cNvPr>
          <p:cNvCxnSpPr>
            <a:cxnSpLocks/>
          </p:cNvCxnSpPr>
          <p:nvPr/>
        </p:nvCxnSpPr>
        <p:spPr>
          <a:xfrm>
            <a:off x="5380037" y="3802062"/>
            <a:ext cx="0" cy="68580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EADAFF6-8921-4AA4-9BD6-A5BB2E20EB05}"/>
              </a:ext>
            </a:extLst>
          </p:cNvPr>
          <p:cNvCxnSpPr>
            <a:cxnSpLocks/>
          </p:cNvCxnSpPr>
          <p:nvPr/>
        </p:nvCxnSpPr>
        <p:spPr>
          <a:xfrm>
            <a:off x="5265737" y="3767945"/>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7C450E-CFA4-410A-984F-461486DB6206}"/>
              </a:ext>
            </a:extLst>
          </p:cNvPr>
          <p:cNvCxnSpPr>
            <a:cxnSpLocks/>
          </p:cNvCxnSpPr>
          <p:nvPr/>
        </p:nvCxnSpPr>
        <p:spPr>
          <a:xfrm>
            <a:off x="5265737" y="4515004"/>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11AA94-8964-4457-8FA7-A59E3CD7E7BE}"/>
              </a:ext>
            </a:extLst>
          </p:cNvPr>
          <p:cNvCxnSpPr>
            <a:cxnSpLocks/>
          </p:cNvCxnSpPr>
          <p:nvPr/>
        </p:nvCxnSpPr>
        <p:spPr>
          <a:xfrm>
            <a:off x="4313237" y="3871998"/>
            <a:ext cx="0" cy="930051"/>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BB5A95-93C1-4732-A1D8-2B0305667917}"/>
              </a:ext>
            </a:extLst>
          </p:cNvPr>
          <p:cNvCxnSpPr>
            <a:cxnSpLocks/>
          </p:cNvCxnSpPr>
          <p:nvPr/>
        </p:nvCxnSpPr>
        <p:spPr>
          <a:xfrm>
            <a:off x="4198937" y="3837881"/>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9C8F6D-C37B-4554-A221-853A0A76CC94}"/>
              </a:ext>
            </a:extLst>
          </p:cNvPr>
          <p:cNvCxnSpPr>
            <a:cxnSpLocks/>
          </p:cNvCxnSpPr>
          <p:nvPr/>
        </p:nvCxnSpPr>
        <p:spPr>
          <a:xfrm>
            <a:off x="4198937" y="4802049"/>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0F79A7-3531-4B79-B5E8-DFD691FF8919}"/>
              </a:ext>
            </a:extLst>
          </p:cNvPr>
          <p:cNvCxnSpPr>
            <a:cxnSpLocks/>
          </p:cNvCxnSpPr>
          <p:nvPr/>
        </p:nvCxnSpPr>
        <p:spPr>
          <a:xfrm>
            <a:off x="7208837" y="5021262"/>
            <a:ext cx="0" cy="437566"/>
          </a:xfrm>
          <a:prstGeom prst="line">
            <a:avLst/>
          </a:prstGeom>
          <a:ln>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B59D87-16BB-46F9-BC9E-3FA04A58B528}"/>
              </a:ext>
            </a:extLst>
          </p:cNvPr>
          <p:cNvCxnSpPr>
            <a:cxnSpLocks/>
          </p:cNvCxnSpPr>
          <p:nvPr/>
        </p:nvCxnSpPr>
        <p:spPr>
          <a:xfrm>
            <a:off x="7094537" y="4987145"/>
            <a:ext cx="228600" cy="0"/>
          </a:xfrm>
          <a:prstGeom prst="line">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13D189-E578-46DB-98FD-BA094DFB4F3C}"/>
              </a:ext>
            </a:extLst>
          </p:cNvPr>
          <p:cNvCxnSpPr>
            <a:cxnSpLocks/>
          </p:cNvCxnSpPr>
          <p:nvPr/>
        </p:nvCxnSpPr>
        <p:spPr>
          <a:xfrm>
            <a:off x="7094537" y="5458828"/>
            <a:ext cx="228600" cy="0"/>
          </a:xfrm>
          <a:prstGeom prst="line">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AAD43C-CDBE-4EBB-A487-E588A2CA139E}"/>
              </a:ext>
            </a:extLst>
          </p:cNvPr>
          <p:cNvCxnSpPr>
            <a:cxnSpLocks/>
          </p:cNvCxnSpPr>
          <p:nvPr/>
        </p:nvCxnSpPr>
        <p:spPr>
          <a:xfrm>
            <a:off x="6142037" y="3882956"/>
            <a:ext cx="0" cy="30480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2CAE9B-5A75-498E-824E-1FEB2FC889AC}"/>
              </a:ext>
            </a:extLst>
          </p:cNvPr>
          <p:cNvCxnSpPr>
            <a:cxnSpLocks/>
          </p:cNvCxnSpPr>
          <p:nvPr/>
        </p:nvCxnSpPr>
        <p:spPr>
          <a:xfrm>
            <a:off x="6027737" y="3844145"/>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60DE19-3B26-4B00-88A7-15D11725C2A8}"/>
              </a:ext>
            </a:extLst>
          </p:cNvPr>
          <p:cNvCxnSpPr>
            <a:cxnSpLocks/>
          </p:cNvCxnSpPr>
          <p:nvPr/>
        </p:nvCxnSpPr>
        <p:spPr>
          <a:xfrm>
            <a:off x="6027737" y="4214898"/>
            <a:ext cx="228600" cy="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BBEF97-C181-45BB-AD32-D8E27CAC78EF}"/>
              </a:ext>
            </a:extLst>
          </p:cNvPr>
          <p:cNvCxnSpPr/>
          <p:nvPr/>
        </p:nvCxnSpPr>
        <p:spPr>
          <a:xfrm>
            <a:off x="2789237" y="4868862"/>
            <a:ext cx="6172200" cy="0"/>
          </a:xfrm>
          <a:prstGeom prst="line">
            <a:avLst/>
          </a:prstGeom>
          <a:ln w="285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00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9710"/>
            <a:ext cx="5801354" cy="1351600"/>
          </a:xfrm>
          <a:prstGeom prst="rect">
            <a:avLst/>
          </a:prstGeom>
        </p:spPr>
        <p:txBody>
          <a:bodyPr vert="horz" lIns="93236" tIns="46618" rIns="93236" bIns="46618"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117" dirty="0"/>
              <a:t>How about </a:t>
            </a:r>
            <a:r>
              <a:rPr lang="en-US" sz="6117" dirty="0">
                <a:solidFill>
                  <a:srgbClr val="FF0000"/>
                </a:solidFill>
              </a:rPr>
              <a:t>news?</a:t>
            </a:r>
          </a:p>
        </p:txBody>
      </p:sp>
      <p:sp>
        <p:nvSpPr>
          <p:cNvPr id="5" name="Content Placeholder 2"/>
          <p:cNvSpPr txBox="1">
            <a:spLocks/>
          </p:cNvSpPr>
          <p:nvPr/>
        </p:nvSpPr>
        <p:spPr>
          <a:xfrm>
            <a:off x="358663" y="2354262"/>
            <a:ext cx="11602708" cy="5009818"/>
          </a:xfrm>
          <a:prstGeom prst="rect">
            <a:avLst/>
          </a:prstGeom>
        </p:spPr>
        <p:txBody>
          <a:bodyPr vert="horz" lIns="93236" tIns="46618" rIns="93236" bIns="466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t>Repeatedly: </a:t>
            </a:r>
          </a:p>
          <a:p>
            <a:pPr marL="524429" indent="-524429">
              <a:buFont typeface="+mj-lt"/>
              <a:buAutoNum type="arabicPeriod"/>
            </a:pPr>
            <a:r>
              <a:rPr lang="en-US" sz="4800" dirty="0"/>
              <a:t> Observe features of </a:t>
            </a:r>
            <a:r>
              <a:rPr lang="en-US" sz="4800" dirty="0" err="1"/>
              <a:t>user+articles</a:t>
            </a:r>
            <a:endParaRPr lang="en-US" sz="4800" dirty="0"/>
          </a:p>
          <a:p>
            <a:pPr marL="524429" indent="-524429">
              <a:buFont typeface="+mj-lt"/>
              <a:buAutoNum type="arabicPeriod"/>
            </a:pPr>
            <a:r>
              <a:rPr lang="en-US" sz="4800" dirty="0"/>
              <a:t> Choose a news article.</a:t>
            </a:r>
          </a:p>
          <a:p>
            <a:pPr marL="524429" indent="-524429">
              <a:buFont typeface="+mj-lt"/>
              <a:buAutoNum type="arabicPeriod"/>
            </a:pPr>
            <a:r>
              <a:rPr lang="en-US" sz="4800" dirty="0"/>
              <a:t> Observe click-or-not</a:t>
            </a:r>
          </a:p>
          <a:p>
            <a:pPr marL="0" indent="0">
              <a:buNone/>
            </a:pPr>
            <a:r>
              <a:rPr lang="en-US" sz="4800" b="1" dirty="0"/>
              <a:t>Goal: Maximize fraction of clicks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6840" y="910"/>
            <a:ext cx="5539548" cy="2721180"/>
          </a:xfrm>
          <a:prstGeom prst="rect">
            <a:avLst/>
          </a:prstGeom>
        </p:spPr>
      </p:pic>
    </p:spTree>
    <p:extLst>
      <p:ext uri="{BB962C8B-B14F-4D97-AF65-F5344CB8AC3E}">
        <p14:creationId xmlns:p14="http://schemas.microsoft.com/office/powerpoint/2010/main" val="2275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2B08-8A10-4D99-97DE-A2055AC0C205}"/>
              </a:ext>
            </a:extLst>
          </p:cNvPr>
          <p:cNvSpPr>
            <a:spLocks noGrp="1"/>
          </p:cNvSpPr>
          <p:nvPr>
            <p:ph type="title"/>
          </p:nvPr>
        </p:nvSpPr>
        <p:spPr>
          <a:xfrm>
            <a:off x="-1" y="30569"/>
            <a:ext cx="11247438" cy="917575"/>
          </a:xfrm>
        </p:spPr>
        <p:txBody>
          <a:bodyPr/>
          <a:lstStyle/>
          <a:p>
            <a:r>
              <a:rPr lang="en-US" sz="6120" dirty="0"/>
              <a:t>Evaluating Exploration Algorithms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5BD5E16-A098-4AFF-82AD-F0300871B405}"/>
                  </a:ext>
                </a:extLst>
              </p:cNvPr>
              <p:cNvSpPr>
                <a:spLocks noGrp="1"/>
              </p:cNvSpPr>
              <p:nvPr>
                <p:ph type="body" sz="quarter" idx="10"/>
              </p:nvPr>
            </p:nvSpPr>
            <p:spPr>
              <a:xfrm>
                <a:off x="-1" y="1172805"/>
                <a:ext cx="11888787" cy="4118050"/>
              </a:xfrm>
            </p:spPr>
            <p:txBody>
              <a:bodyPr/>
              <a:lstStyle/>
              <a:p>
                <a:pPr marL="0" indent="0">
                  <a:buNone/>
                </a:pPr>
                <a:r>
                  <a:rPr lang="en-US" dirty="0">
                    <a:latin typeface="+mn-lt"/>
                  </a:rPr>
                  <a:t>Problem: How do you take the choice of examples acquired by an exploration algorithm into account?</a:t>
                </a:r>
              </a:p>
              <a:p>
                <a:pPr marL="0" indent="0">
                  <a:buNone/>
                </a:pPr>
                <a:endParaRPr lang="en-US" dirty="0">
                  <a:latin typeface="+mn-lt"/>
                </a:endParaRPr>
              </a:p>
              <a:p>
                <a:pPr marL="0" indent="0">
                  <a:buNone/>
                </a:pPr>
                <a:r>
                  <a:rPr lang="en-US" dirty="0">
                    <a:latin typeface="+mn-lt"/>
                  </a:rPr>
                  <a:t>IPS does not work. Consider evaluating </a:t>
                </a:r>
                <a14:m>
                  <m:oMath xmlns:m="http://schemas.openxmlformats.org/officeDocument/2006/math">
                    <m:r>
                      <a:rPr lang="en-US" b="0" i="1" smtClean="0">
                        <a:latin typeface="Cambria Math" panose="02040503050406030204" pitchFamily="18" charset="0"/>
                      </a:rPr>
                      <m:t>𝜖</m:t>
                    </m:r>
                  </m:oMath>
                </a14:m>
                <a:r>
                  <a:rPr lang="en-US" dirty="0">
                    <a:latin typeface="+mn-lt"/>
                  </a:rPr>
                  <a:t>-greedy for different </a:t>
                </a:r>
                <a14:m>
                  <m:oMath xmlns:m="http://schemas.openxmlformats.org/officeDocument/2006/math">
                    <m:r>
                      <a:rPr lang="en-US" b="0" i="1" smtClean="0">
                        <a:latin typeface="Cambria Math" panose="02040503050406030204" pitchFamily="18" charset="0"/>
                      </a:rPr>
                      <m:t>𝜖</m:t>
                    </m:r>
                  </m:oMath>
                </a14:m>
                <a:r>
                  <a:rPr lang="en-US" dirty="0">
                    <a:latin typeface="+mn-lt"/>
                  </a:rPr>
                  <a:t> values from exploration data.</a:t>
                </a:r>
              </a:p>
              <a:p>
                <a:r>
                  <a:rPr lang="en-US" dirty="0">
                    <a:latin typeface="+mn-lt"/>
                  </a:rPr>
                  <a:t>Smaller </a:t>
                </a:r>
                <a14:m>
                  <m:oMath xmlns:m="http://schemas.openxmlformats.org/officeDocument/2006/math">
                    <m:r>
                      <a:rPr lang="en-US" b="0" i="1" smtClean="0">
                        <a:latin typeface="Cambria Math" panose="02040503050406030204" pitchFamily="18" charset="0"/>
                      </a:rPr>
                      <m:t>𝜖</m:t>
                    </m:r>
                  </m:oMath>
                </a14:m>
                <a:r>
                  <a:rPr lang="en-US" dirty="0">
                    <a:latin typeface="+mn-lt"/>
                  </a:rPr>
                  <a:t> </a:t>
                </a:r>
                <a14:m>
                  <m:oMath xmlns:m="http://schemas.openxmlformats.org/officeDocument/2006/math">
                    <m:r>
                      <a:rPr lang="en-US" b="0" i="1" dirty="0" smtClean="0">
                        <a:latin typeface="Cambria Math" panose="02040503050406030204" pitchFamily="18" charset="0"/>
                      </a:rPr>
                      <m:t>⇒ </m:t>
                    </m:r>
                  </m:oMath>
                </a14:m>
                <a:r>
                  <a:rPr lang="en-US" dirty="0">
                    <a:latin typeface="+mn-lt"/>
                  </a:rPr>
                  <a:t>More exploit actions </a:t>
                </a:r>
                <a14:m>
                  <m:oMath xmlns:m="http://schemas.openxmlformats.org/officeDocument/2006/math">
                    <m:r>
                      <a:rPr lang="en-US" b="0" i="1" smtClean="0">
                        <a:latin typeface="Cambria Math" panose="02040503050406030204" pitchFamily="18" charset="0"/>
                      </a:rPr>
                      <m:t>⇒</m:t>
                    </m:r>
                  </m:oMath>
                </a14:m>
                <a:r>
                  <a:rPr lang="en-US" dirty="0">
                    <a:latin typeface="+mn-lt"/>
                  </a:rPr>
                  <a:t> Better IPS score</a:t>
                </a:r>
              </a:p>
              <a:p>
                <a:r>
                  <a:rPr lang="en-US" dirty="0">
                    <a:latin typeface="+mn-lt"/>
                  </a:rPr>
                  <a:t>Does not capture effect of exploration on future learning</a:t>
                </a:r>
              </a:p>
            </p:txBody>
          </p:sp>
        </mc:Choice>
        <mc:Fallback xmlns="">
          <p:sp>
            <p:nvSpPr>
              <p:cNvPr id="3" name="Text Placeholder 2">
                <a:extLst>
                  <a:ext uri="{FF2B5EF4-FFF2-40B4-BE49-F238E27FC236}">
                    <a16:creationId xmlns:a16="http://schemas.microsoft.com/office/drawing/2014/main" id="{65BD5E16-A098-4AFF-82AD-F0300871B405}"/>
                  </a:ext>
                </a:extLst>
              </p:cNvPr>
              <p:cNvSpPr>
                <a:spLocks noGrp="1" noRot="1" noChangeAspect="1" noMove="1" noResize="1" noEditPoints="1" noAdjustHandles="1" noChangeArrowheads="1" noChangeShapeType="1" noTextEdit="1"/>
              </p:cNvSpPr>
              <p:nvPr>
                <p:ph type="body" sz="quarter" idx="10"/>
              </p:nvPr>
            </p:nvSpPr>
            <p:spPr>
              <a:xfrm>
                <a:off x="-1" y="1172805"/>
                <a:ext cx="11888787" cy="411805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157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2B08-8A10-4D99-97DE-A2055AC0C205}"/>
              </a:ext>
            </a:extLst>
          </p:cNvPr>
          <p:cNvSpPr>
            <a:spLocks noGrp="1"/>
          </p:cNvSpPr>
          <p:nvPr>
            <p:ph type="title"/>
          </p:nvPr>
        </p:nvSpPr>
        <p:spPr>
          <a:xfrm>
            <a:off x="-1" y="30569"/>
            <a:ext cx="11247438" cy="917575"/>
          </a:xfrm>
        </p:spPr>
        <p:txBody>
          <a:bodyPr/>
          <a:lstStyle/>
          <a:p>
            <a:r>
              <a:rPr lang="en-US" sz="6120" dirty="0"/>
              <a:t>Evaluating Exploration Algorithms</a:t>
            </a:r>
          </a:p>
        </p:txBody>
      </p:sp>
      <p:sp>
        <p:nvSpPr>
          <p:cNvPr id="3" name="Text Placeholder 2">
            <a:extLst>
              <a:ext uri="{FF2B5EF4-FFF2-40B4-BE49-F238E27FC236}">
                <a16:creationId xmlns:a16="http://schemas.microsoft.com/office/drawing/2014/main" id="{65BD5E16-A098-4AFF-82AD-F0300871B405}"/>
              </a:ext>
            </a:extLst>
          </p:cNvPr>
          <p:cNvSpPr>
            <a:spLocks noGrp="1"/>
          </p:cNvSpPr>
          <p:nvPr>
            <p:ph type="body" sz="quarter" idx="10"/>
          </p:nvPr>
        </p:nvSpPr>
        <p:spPr>
          <a:xfrm>
            <a:off x="-1" y="1172805"/>
            <a:ext cx="11888787" cy="2400657"/>
          </a:xfrm>
        </p:spPr>
        <p:txBody>
          <a:bodyPr/>
          <a:lstStyle/>
          <a:p>
            <a:pPr marL="0" indent="0">
              <a:buNone/>
            </a:pPr>
            <a:r>
              <a:rPr lang="en-US" dirty="0">
                <a:latin typeface="+mn-lt"/>
              </a:rPr>
              <a:t>Problem: How do you take the choice of examples acquired by an exploration algorithm into account?</a:t>
            </a:r>
          </a:p>
          <a:p>
            <a:pPr marL="0" indent="0">
              <a:buNone/>
            </a:pPr>
            <a:endParaRPr lang="en-US" dirty="0">
              <a:latin typeface="+mn-lt"/>
            </a:endParaRPr>
          </a:p>
          <a:p>
            <a:pPr marL="0" indent="0">
              <a:buNone/>
            </a:pPr>
            <a:r>
              <a:rPr lang="en-US" dirty="0">
                <a:latin typeface="+mn-lt"/>
              </a:rPr>
              <a:t>Answer: Rejection Sample from history. [DE</a:t>
            </a:r>
            <a:r>
              <a:rPr lang="en-US" dirty="0">
                <a:solidFill>
                  <a:srgbClr val="FF0000"/>
                </a:solidFill>
                <a:latin typeface="+mn-lt"/>
              </a:rPr>
              <a:t>L</a:t>
            </a:r>
            <a:r>
              <a:rPr lang="en-US" dirty="0">
                <a:latin typeface="+mn-lt"/>
              </a:rPr>
              <a:t>L ‘12] </a:t>
            </a:r>
          </a:p>
        </p:txBody>
      </p:sp>
      <p:sp>
        <p:nvSpPr>
          <p:cNvPr id="4" name="Rectangle 3">
            <a:extLst>
              <a:ext uri="{FF2B5EF4-FFF2-40B4-BE49-F238E27FC236}">
                <a16:creationId xmlns:a16="http://schemas.microsoft.com/office/drawing/2014/main" id="{BEAB6588-3AF5-4BAD-86EB-F6A3815E5DC7}"/>
              </a:ext>
            </a:extLst>
          </p:cNvPr>
          <p:cNvSpPr/>
          <p:nvPr/>
        </p:nvSpPr>
        <p:spPr bwMode="auto">
          <a:xfrm>
            <a:off x="1570037"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a:extLst>
              <a:ext uri="{FF2B5EF4-FFF2-40B4-BE49-F238E27FC236}">
                <a16:creationId xmlns:a16="http://schemas.microsoft.com/office/drawing/2014/main" id="{9447957B-24A8-4FCC-A26C-A8445F995D9B}"/>
              </a:ext>
            </a:extLst>
          </p:cNvPr>
          <p:cNvSpPr/>
          <p:nvPr/>
        </p:nvSpPr>
        <p:spPr bwMode="auto">
          <a:xfrm>
            <a:off x="1879310"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CDD13BE7-6303-41B5-A51D-EF6D39FB0359}"/>
              </a:ext>
            </a:extLst>
          </p:cNvPr>
          <p:cNvSpPr/>
          <p:nvPr/>
        </p:nvSpPr>
        <p:spPr bwMode="auto">
          <a:xfrm>
            <a:off x="2179637"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21E85F61-1EAF-4E75-A652-E6C65B73665E}"/>
              </a:ext>
            </a:extLst>
          </p:cNvPr>
          <p:cNvSpPr/>
          <p:nvPr/>
        </p:nvSpPr>
        <p:spPr bwMode="auto">
          <a:xfrm>
            <a:off x="2488910"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EDE41ED2-09B5-4EFF-8B21-8FD23791E093}"/>
              </a:ext>
            </a:extLst>
          </p:cNvPr>
          <p:cNvSpPr/>
          <p:nvPr/>
        </p:nvSpPr>
        <p:spPr bwMode="auto">
          <a:xfrm>
            <a:off x="2795874"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1CCCE13A-6894-4C8E-BB5B-9BD650B55456}"/>
              </a:ext>
            </a:extLst>
          </p:cNvPr>
          <p:cNvSpPr/>
          <p:nvPr/>
        </p:nvSpPr>
        <p:spPr bwMode="auto">
          <a:xfrm>
            <a:off x="3105147"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40B79DC7-8108-40E3-9047-03BF7ED97D43}"/>
              </a:ext>
            </a:extLst>
          </p:cNvPr>
          <p:cNvSpPr/>
          <p:nvPr/>
        </p:nvSpPr>
        <p:spPr bwMode="auto">
          <a:xfrm>
            <a:off x="3405474"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77EA3962-B0C2-4222-87BC-6C8446342520}"/>
              </a:ext>
            </a:extLst>
          </p:cNvPr>
          <p:cNvSpPr/>
          <p:nvPr/>
        </p:nvSpPr>
        <p:spPr bwMode="auto">
          <a:xfrm>
            <a:off x="3714747"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3389CCB2-20FA-48FD-82B5-8518575A1778}"/>
              </a:ext>
            </a:extLst>
          </p:cNvPr>
          <p:cNvSpPr/>
          <p:nvPr/>
        </p:nvSpPr>
        <p:spPr bwMode="auto">
          <a:xfrm>
            <a:off x="4021711"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1DABFEB1-815D-4EA6-ACD2-AA644A517921}"/>
              </a:ext>
            </a:extLst>
          </p:cNvPr>
          <p:cNvSpPr/>
          <p:nvPr/>
        </p:nvSpPr>
        <p:spPr bwMode="auto">
          <a:xfrm>
            <a:off x="4330984"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59699557-8488-4244-99A8-1D4159B231B2}"/>
              </a:ext>
            </a:extLst>
          </p:cNvPr>
          <p:cNvSpPr/>
          <p:nvPr/>
        </p:nvSpPr>
        <p:spPr bwMode="auto">
          <a:xfrm>
            <a:off x="4631311"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2E4ED7C3-4C54-463B-B9B9-5EB70809E1F7}"/>
              </a:ext>
            </a:extLst>
          </p:cNvPr>
          <p:cNvSpPr/>
          <p:nvPr/>
        </p:nvSpPr>
        <p:spPr bwMode="auto">
          <a:xfrm>
            <a:off x="4940584"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7E1B2F41-44F9-49F0-AF30-E42A5A4B68D4}"/>
              </a:ext>
            </a:extLst>
          </p:cNvPr>
          <p:cNvSpPr/>
          <p:nvPr/>
        </p:nvSpPr>
        <p:spPr bwMode="auto">
          <a:xfrm>
            <a:off x="5247548"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86440AC3-6408-49F9-8645-3FCE20A7EC6B}"/>
              </a:ext>
            </a:extLst>
          </p:cNvPr>
          <p:cNvSpPr/>
          <p:nvPr/>
        </p:nvSpPr>
        <p:spPr bwMode="auto">
          <a:xfrm>
            <a:off x="5556821"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F701FBD4-5080-4797-8D5B-9CC5A0A03205}"/>
              </a:ext>
            </a:extLst>
          </p:cNvPr>
          <p:cNvSpPr/>
          <p:nvPr/>
        </p:nvSpPr>
        <p:spPr bwMode="auto">
          <a:xfrm>
            <a:off x="5857148"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816B454-7F80-4B1F-ACBF-5A842BFC9929}"/>
              </a:ext>
            </a:extLst>
          </p:cNvPr>
          <p:cNvSpPr/>
          <p:nvPr/>
        </p:nvSpPr>
        <p:spPr bwMode="auto">
          <a:xfrm>
            <a:off x="6166421" y="3573462"/>
            <a:ext cx="304800" cy="914400"/>
          </a:xfrm>
          <a:prstGeom prst="rect">
            <a:avLst/>
          </a:prstGeom>
          <a:solidFill>
            <a:srgbClr val="00B05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053ED21A-8C9C-422C-9964-F29E51A2CFBF}"/>
              </a:ext>
            </a:extLst>
          </p:cNvPr>
          <p:cNvSpPr/>
          <p:nvPr/>
        </p:nvSpPr>
        <p:spPr bwMode="auto">
          <a:xfrm>
            <a:off x="1566646"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08357B9A-F701-439F-8C93-1C7171564EAD}"/>
              </a:ext>
            </a:extLst>
          </p:cNvPr>
          <p:cNvSpPr/>
          <p:nvPr/>
        </p:nvSpPr>
        <p:spPr bwMode="auto">
          <a:xfrm>
            <a:off x="2798183"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a:extLst>
              <a:ext uri="{FF2B5EF4-FFF2-40B4-BE49-F238E27FC236}">
                <a16:creationId xmlns:a16="http://schemas.microsoft.com/office/drawing/2014/main" id="{4FE1F028-50B2-4E23-BC97-2ED8AC21AE30}"/>
              </a:ext>
            </a:extLst>
          </p:cNvPr>
          <p:cNvSpPr/>
          <p:nvPr/>
        </p:nvSpPr>
        <p:spPr bwMode="auto">
          <a:xfrm>
            <a:off x="3107456"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a:extLst>
              <a:ext uri="{FF2B5EF4-FFF2-40B4-BE49-F238E27FC236}">
                <a16:creationId xmlns:a16="http://schemas.microsoft.com/office/drawing/2014/main" id="{7958A0C7-7269-4605-A979-BCF06BD601FC}"/>
              </a:ext>
            </a:extLst>
          </p:cNvPr>
          <p:cNvSpPr/>
          <p:nvPr/>
        </p:nvSpPr>
        <p:spPr bwMode="auto">
          <a:xfrm>
            <a:off x="3721529"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a:extLst>
              <a:ext uri="{FF2B5EF4-FFF2-40B4-BE49-F238E27FC236}">
                <a16:creationId xmlns:a16="http://schemas.microsoft.com/office/drawing/2014/main" id="{83E40F0C-F019-4D7D-A4B1-9D8AE02215B6}"/>
              </a:ext>
            </a:extLst>
          </p:cNvPr>
          <p:cNvSpPr/>
          <p:nvPr/>
        </p:nvSpPr>
        <p:spPr bwMode="auto">
          <a:xfrm>
            <a:off x="5227637"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a:extLst>
              <a:ext uri="{FF2B5EF4-FFF2-40B4-BE49-F238E27FC236}">
                <a16:creationId xmlns:a16="http://schemas.microsoft.com/office/drawing/2014/main" id="{BC6E4DF8-0174-49C6-B409-CFEE18712957}"/>
              </a:ext>
            </a:extLst>
          </p:cNvPr>
          <p:cNvSpPr/>
          <p:nvPr/>
        </p:nvSpPr>
        <p:spPr bwMode="auto">
          <a:xfrm>
            <a:off x="5841710" y="3573462"/>
            <a:ext cx="304800" cy="914400"/>
          </a:xfrm>
          <a:prstGeom prst="rect">
            <a:avLst/>
          </a:prstGeom>
          <a:solidFill>
            <a:srgbClr val="FF0000"/>
          </a:solidFill>
          <a:ln w="635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Text Placeholder 2">
            <a:extLst>
              <a:ext uri="{FF2B5EF4-FFF2-40B4-BE49-F238E27FC236}">
                <a16:creationId xmlns:a16="http://schemas.microsoft.com/office/drawing/2014/main" id="{391F813A-3A7E-4CD0-81AA-9DAC2ECE34DB}"/>
              </a:ext>
            </a:extLst>
          </p:cNvPr>
          <p:cNvSpPr txBox="1">
            <a:spLocks/>
          </p:cNvSpPr>
          <p:nvPr/>
        </p:nvSpPr>
        <p:spPr>
          <a:xfrm>
            <a:off x="0" y="4716462"/>
            <a:ext cx="12416921" cy="1902059"/>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n-lt"/>
              </a:rPr>
              <a:t>Theorem: Realized history is unbiased up to length observed.</a:t>
            </a: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dirty="0">
                <a:latin typeface="+mn-lt"/>
              </a:rPr>
              <a:t>Better versions: [DE</a:t>
            </a:r>
            <a:r>
              <a:rPr lang="en-US" dirty="0">
                <a:solidFill>
                  <a:srgbClr val="FF0000"/>
                </a:solidFill>
                <a:latin typeface="+mn-lt"/>
              </a:rPr>
              <a:t>L</a:t>
            </a:r>
            <a:r>
              <a:rPr lang="en-US" dirty="0">
                <a:latin typeface="+mn-lt"/>
              </a:rPr>
              <a:t>L ‘14] &amp; VW code</a:t>
            </a:r>
          </a:p>
        </p:txBody>
      </p:sp>
    </p:spTree>
    <p:extLst>
      <p:ext uri="{BB962C8B-B14F-4D97-AF65-F5344CB8AC3E}">
        <p14:creationId xmlns:p14="http://schemas.microsoft.com/office/powerpoint/2010/main" val="347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4" grpId="0" animBg="1"/>
      <p:bldP spid="25" grpId="0" animBg="1"/>
      <p:bldP spid="27" grpId="0" animBg="1"/>
      <p:bldP spid="32" grpId="0"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3521-4387-40A6-9F11-A1408E4967ED}"/>
              </a:ext>
            </a:extLst>
          </p:cNvPr>
          <p:cNvSpPr>
            <a:spLocks noGrp="1"/>
          </p:cNvSpPr>
          <p:nvPr>
            <p:ph type="title"/>
          </p:nvPr>
        </p:nvSpPr>
        <p:spPr/>
        <p:txBody>
          <a:bodyPr/>
          <a:lstStyle/>
          <a:p>
            <a:r>
              <a:rPr lang="en-US" dirty="0"/>
              <a:t>Simulating Exploration Algorithms</a:t>
            </a:r>
          </a:p>
        </p:txBody>
      </p:sp>
      <p:sp>
        <p:nvSpPr>
          <p:cNvPr id="3" name="Text Placeholder 2">
            <a:extLst>
              <a:ext uri="{FF2B5EF4-FFF2-40B4-BE49-F238E27FC236}">
                <a16:creationId xmlns:a16="http://schemas.microsoft.com/office/drawing/2014/main" id="{9DCAD376-25EC-4B4A-993C-6105395B80DF}"/>
              </a:ext>
            </a:extLst>
          </p:cNvPr>
          <p:cNvSpPr>
            <a:spLocks noGrp="1"/>
          </p:cNvSpPr>
          <p:nvPr>
            <p:ph type="body" sz="quarter" idx="10"/>
          </p:nvPr>
        </p:nvSpPr>
        <p:spPr>
          <a:xfrm>
            <a:off x="0" y="1211287"/>
            <a:ext cx="12390437" cy="3730252"/>
          </a:xfrm>
        </p:spPr>
        <p:txBody>
          <a:bodyPr/>
          <a:lstStyle/>
          <a:p>
            <a:pPr marL="0" indent="0">
              <a:buNone/>
            </a:pPr>
            <a:r>
              <a:rPr lang="en-US" dirty="0"/>
              <a:t>Use supervised classification datasets to simulate CB problems:</a:t>
            </a:r>
          </a:p>
          <a:p>
            <a:pPr marL="742950" indent="-742950">
              <a:buFont typeface="+mj-lt"/>
              <a:buAutoNum type="arabicPeriod"/>
            </a:pPr>
            <a:r>
              <a:rPr lang="en-US" dirty="0"/>
              <a:t>Algorithm chooses action</a:t>
            </a:r>
          </a:p>
          <a:p>
            <a:pPr marL="742950" indent="-742950">
              <a:buFont typeface="+mj-lt"/>
              <a:buAutoNum type="arabicPeriod"/>
            </a:pPr>
            <a:r>
              <a:rPr lang="en-US" dirty="0"/>
              <a:t>Reveal reward for this action (e.g. 1 if correct class, 0 o/w)</a:t>
            </a:r>
          </a:p>
          <a:p>
            <a:pPr marL="0" indent="0">
              <a:buNone/>
            </a:pPr>
            <a:endParaRPr lang="en-US" dirty="0"/>
          </a:p>
          <a:p>
            <a:pPr>
              <a:buClr>
                <a:srgbClr val="00B050"/>
              </a:buClr>
              <a:buFont typeface="Wingdings" panose="05000000000000000000" pitchFamily="2" charset="2"/>
              <a:buChar char=""/>
            </a:pPr>
            <a:r>
              <a:rPr lang="en-US" dirty="0"/>
              <a:t>Low variance, many diverse datasets across problem types</a:t>
            </a:r>
          </a:p>
          <a:p>
            <a:pPr>
              <a:buClr>
                <a:srgbClr val="FF0000"/>
              </a:buClr>
              <a:buFont typeface="Wingdings" panose="05000000000000000000" pitchFamily="2" charset="2"/>
              <a:buChar char=""/>
            </a:pPr>
            <a:r>
              <a:rPr lang="en-US" dirty="0"/>
              <a:t>Hard to capture non-stationarity, diverse reward structures</a:t>
            </a:r>
          </a:p>
        </p:txBody>
      </p:sp>
    </p:spTree>
    <p:extLst>
      <p:ext uri="{BB962C8B-B14F-4D97-AF65-F5344CB8AC3E}">
        <p14:creationId xmlns:p14="http://schemas.microsoft.com/office/powerpoint/2010/main" val="58475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3521-4387-40A6-9F11-A1408E4967ED}"/>
              </a:ext>
            </a:extLst>
          </p:cNvPr>
          <p:cNvSpPr>
            <a:spLocks noGrp="1"/>
          </p:cNvSpPr>
          <p:nvPr>
            <p:ph type="title"/>
          </p:nvPr>
        </p:nvSpPr>
        <p:spPr/>
        <p:txBody>
          <a:bodyPr/>
          <a:lstStyle/>
          <a:p>
            <a:r>
              <a:rPr lang="en-US" dirty="0"/>
              <a:t>Simulating Exploration Algorithms</a:t>
            </a:r>
          </a:p>
        </p:txBody>
      </p:sp>
      <p:sp>
        <p:nvSpPr>
          <p:cNvPr id="3" name="Text Placeholder 2">
            <a:extLst>
              <a:ext uri="{FF2B5EF4-FFF2-40B4-BE49-F238E27FC236}">
                <a16:creationId xmlns:a16="http://schemas.microsoft.com/office/drawing/2014/main" id="{9DCAD376-25EC-4B4A-993C-6105395B80DF}"/>
              </a:ext>
            </a:extLst>
          </p:cNvPr>
          <p:cNvSpPr>
            <a:spLocks noGrp="1"/>
          </p:cNvSpPr>
          <p:nvPr>
            <p:ph type="body" sz="quarter" idx="10"/>
          </p:nvPr>
        </p:nvSpPr>
        <p:spPr>
          <a:xfrm>
            <a:off x="0" y="1211287"/>
            <a:ext cx="12390437" cy="4014817"/>
          </a:xfrm>
        </p:spPr>
        <p:txBody>
          <a:bodyPr/>
          <a:lstStyle/>
          <a:p>
            <a:pPr marL="0" indent="0">
              <a:lnSpc>
                <a:spcPct val="100000"/>
              </a:lnSpc>
              <a:buNone/>
            </a:pPr>
            <a:r>
              <a:rPr lang="en-US" dirty="0"/>
              <a:t>[B</a:t>
            </a:r>
            <a:r>
              <a:rPr lang="en-US" dirty="0">
                <a:solidFill>
                  <a:srgbClr val="FF0000"/>
                </a:solidFill>
              </a:rPr>
              <a:t>AL</a:t>
            </a:r>
            <a:r>
              <a:rPr lang="en-US" dirty="0"/>
              <a:t> ‘18]: Study using ~500 multiclass classification datasets from </a:t>
            </a:r>
            <a:r>
              <a:rPr lang="en-US" dirty="0" err="1"/>
              <a:t>OpenML</a:t>
            </a:r>
            <a:endParaRPr lang="en-US" dirty="0"/>
          </a:p>
          <a:p>
            <a:pPr>
              <a:lnSpc>
                <a:spcPct val="150000"/>
              </a:lnSpc>
            </a:pPr>
            <a:r>
              <a:rPr lang="en-US" dirty="0"/>
              <a:t>UCB-based approach of [F</a:t>
            </a:r>
            <a:r>
              <a:rPr lang="en-US" dirty="0">
                <a:solidFill>
                  <a:srgbClr val="FF0000"/>
                </a:solidFill>
              </a:rPr>
              <a:t>A</a:t>
            </a:r>
            <a:r>
              <a:rPr lang="en-US" dirty="0"/>
              <a:t>DLS ‘18] wins overall</a:t>
            </a:r>
          </a:p>
          <a:p>
            <a:pPr>
              <a:lnSpc>
                <a:spcPct val="150000"/>
              </a:lnSpc>
            </a:pPr>
            <a:r>
              <a:rPr lang="en-US" dirty="0"/>
              <a:t>Greedy(!) and Cover [</a:t>
            </a:r>
            <a:r>
              <a:rPr lang="en-US" dirty="0">
                <a:solidFill>
                  <a:srgbClr val="FF0000"/>
                </a:solidFill>
              </a:rPr>
              <a:t>A</a:t>
            </a:r>
            <a:r>
              <a:rPr lang="en-US" dirty="0"/>
              <a:t>HK</a:t>
            </a:r>
            <a:r>
              <a:rPr lang="en-US" dirty="0">
                <a:solidFill>
                  <a:srgbClr val="FF0000"/>
                </a:solidFill>
              </a:rPr>
              <a:t>L</a:t>
            </a:r>
            <a:r>
              <a:rPr lang="en-US" dirty="0"/>
              <a:t>LS ‘14] also close</a:t>
            </a:r>
          </a:p>
          <a:p>
            <a:pPr>
              <a:lnSpc>
                <a:spcPct val="150000"/>
              </a:lnSpc>
            </a:pPr>
            <a:r>
              <a:rPr lang="en-US" dirty="0"/>
              <a:t>Also evaluate impact of reductions, reward encodings etc.</a:t>
            </a:r>
          </a:p>
        </p:txBody>
      </p:sp>
    </p:spTree>
    <p:extLst>
      <p:ext uri="{BB962C8B-B14F-4D97-AF65-F5344CB8AC3E}">
        <p14:creationId xmlns:p14="http://schemas.microsoft.com/office/powerpoint/2010/main" val="81045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A752-91F9-4742-9A6C-958C6E850D7E}"/>
              </a:ext>
            </a:extLst>
          </p:cNvPr>
          <p:cNvSpPr>
            <a:spLocks noGrp="1"/>
          </p:cNvSpPr>
          <p:nvPr>
            <p:ph type="title"/>
          </p:nvPr>
        </p:nvSpPr>
        <p:spPr>
          <a:xfrm>
            <a:off x="0" y="68262"/>
            <a:ext cx="11889564" cy="917575"/>
          </a:xfrm>
        </p:spPr>
        <p:txBody>
          <a:bodyPr/>
          <a:lstStyle/>
          <a:p>
            <a:r>
              <a:rPr lang="en-US" dirty="0"/>
              <a:t>More Details!</a:t>
            </a:r>
          </a:p>
        </p:txBody>
      </p:sp>
      <p:sp>
        <p:nvSpPr>
          <p:cNvPr id="3" name="Text Placeholder 2">
            <a:extLst>
              <a:ext uri="{FF2B5EF4-FFF2-40B4-BE49-F238E27FC236}">
                <a16:creationId xmlns:a16="http://schemas.microsoft.com/office/drawing/2014/main" id="{963367CA-A8C5-448E-82A2-E466428B455C}"/>
              </a:ext>
            </a:extLst>
          </p:cNvPr>
          <p:cNvSpPr>
            <a:spLocks noGrp="1"/>
          </p:cNvSpPr>
          <p:nvPr>
            <p:ph type="body" sz="quarter" idx="10"/>
          </p:nvPr>
        </p:nvSpPr>
        <p:spPr>
          <a:xfrm>
            <a:off x="274702" y="1211287"/>
            <a:ext cx="11888787" cy="4118050"/>
          </a:xfrm>
        </p:spPr>
        <p:txBody>
          <a:bodyPr/>
          <a:lstStyle/>
          <a:p>
            <a:pPr marL="0" indent="0">
              <a:buNone/>
            </a:pPr>
            <a:r>
              <a:rPr lang="en-US" dirty="0"/>
              <a:t>NIPS tutorial: </a:t>
            </a:r>
            <a:r>
              <a:rPr lang="en-US" dirty="0">
                <a:hlinkClick r:id="rId2"/>
              </a:rPr>
              <a:t>http://hunch.net/~jl/interact.pdf</a:t>
            </a:r>
            <a:r>
              <a:rPr lang="en-US" dirty="0"/>
              <a:t> </a:t>
            </a:r>
          </a:p>
          <a:p>
            <a:pPr marL="0" indent="0">
              <a:buNone/>
            </a:pPr>
            <a:endParaRPr lang="en-US" dirty="0"/>
          </a:p>
          <a:p>
            <a:pPr marL="0" indent="0">
              <a:buNone/>
            </a:pPr>
            <a:r>
              <a:rPr lang="en-US" dirty="0"/>
              <a:t>John’s Spring 2017 Cornell Tech class (</a:t>
            </a:r>
            <a:r>
              <a:rPr lang="en-US" dirty="0">
                <a:hlinkClick r:id="rId3"/>
              </a:rPr>
              <a:t>http://hunch.net/~mltf</a:t>
            </a:r>
            <a:r>
              <a:rPr lang="en-US" dirty="0"/>
              <a:t>) with slides and recordings</a:t>
            </a:r>
          </a:p>
          <a:p>
            <a:pPr marL="0" indent="0">
              <a:buNone/>
            </a:pPr>
            <a:endParaRPr lang="en-US" dirty="0"/>
          </a:p>
          <a:p>
            <a:pPr marL="0" indent="0">
              <a:buNone/>
            </a:pPr>
            <a:r>
              <a:rPr lang="en-US" dirty="0" err="1"/>
              <a:t>Alekh’s</a:t>
            </a:r>
            <a:r>
              <a:rPr lang="en-US" dirty="0"/>
              <a:t> Fall 2017 Columbia </a:t>
            </a:r>
            <a:r>
              <a:rPr lang="en-US"/>
              <a:t>class (</a:t>
            </a:r>
            <a:r>
              <a:rPr lang="en-US">
                <a:hlinkClick r:id="rId4"/>
              </a:rPr>
              <a:t>http://alekhagarwal.net/bandits_and_rl/</a:t>
            </a:r>
            <a:r>
              <a:rPr lang="en-US"/>
              <a:t>) with </a:t>
            </a:r>
            <a:r>
              <a:rPr lang="en-US" dirty="0"/>
              <a:t>lecture notes</a:t>
            </a:r>
          </a:p>
        </p:txBody>
      </p:sp>
    </p:spTree>
    <p:extLst>
      <p:ext uri="{BB962C8B-B14F-4D97-AF65-F5344CB8AC3E}">
        <p14:creationId xmlns:p14="http://schemas.microsoft.com/office/powerpoint/2010/main" val="303139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D067CA-52FF-4641-A1A9-AD5A64E9EA36}"/>
              </a:ext>
            </a:extLst>
          </p:cNvPr>
          <p:cNvSpPr/>
          <p:nvPr/>
        </p:nvSpPr>
        <p:spPr>
          <a:xfrm>
            <a:off x="-1" y="1558674"/>
            <a:ext cx="12436475" cy="2308324"/>
          </a:xfrm>
          <a:prstGeom prst="rect">
            <a:avLst/>
          </a:prstGeom>
        </p:spPr>
        <p:txBody>
          <a:bodyPr wrap="square">
            <a:spAutoFit/>
          </a:bodyPr>
          <a:lstStyle/>
          <a:p>
            <a:pPr marL="757735" marR="0" lvl="0" indent="-757735" algn="l" defTabSz="932742" rtl="0" eaLnBrk="1" fontAlgn="auto" latinLnBrk="0" hangingPunct="1">
              <a:lnSpc>
                <a:spcPct val="150000"/>
              </a:lnSpc>
              <a:spcBef>
                <a:spcPts val="0"/>
              </a:spcBef>
              <a:spcAft>
                <a:spcPts val="0"/>
              </a:spcAft>
              <a:buClrTx/>
              <a:buSzTx/>
              <a:buFontTx/>
              <a:buAutoNum type="arabicParenR"/>
              <a:tabLst/>
              <a:defRPr/>
            </a:pPr>
            <a:r>
              <a:rPr kumimoji="0" lang="en-US" sz="4800" b="0" i="0" u="none" strike="noStrike" kern="1200" cap="none" spc="0" normalizeH="0" baseline="0" noProof="0" dirty="0">
                <a:ln>
                  <a:noFill/>
                </a:ln>
                <a:solidFill>
                  <a:schemeClr val="bg1"/>
                </a:solidFill>
                <a:effectLst/>
                <a:uLnTx/>
                <a:uFillTx/>
                <a:latin typeface="Segoe UI Semilight"/>
                <a:ea typeface="+mn-ea"/>
                <a:cs typeface="+mn-cs"/>
              </a:rPr>
              <a:t>Good fit for many problems</a:t>
            </a:r>
          </a:p>
          <a:p>
            <a:pPr marL="757735" marR="0" lvl="0" indent="-757735" algn="l" defTabSz="932742" rtl="0" eaLnBrk="1" fontAlgn="auto" latinLnBrk="0" hangingPunct="1">
              <a:lnSpc>
                <a:spcPct val="150000"/>
              </a:lnSpc>
              <a:spcBef>
                <a:spcPts val="0"/>
              </a:spcBef>
              <a:spcAft>
                <a:spcPts val="0"/>
              </a:spcAft>
              <a:buClrTx/>
              <a:buSzTx/>
              <a:buFontTx/>
              <a:buAutoNum type="arabicParenR"/>
              <a:tabLst/>
              <a:defRPr/>
            </a:pPr>
            <a:r>
              <a:rPr kumimoji="0" lang="en-US" sz="4800" b="0" i="0" u="none" strike="noStrike" kern="1200" cap="none" spc="0" normalizeH="0" baseline="0" noProof="0" dirty="0">
                <a:ln>
                  <a:noFill/>
                </a:ln>
                <a:solidFill>
                  <a:srgbClr val="FF0000"/>
                </a:solidFill>
                <a:effectLst/>
                <a:uLnTx/>
                <a:uFillTx/>
                <a:latin typeface="Segoe UI Semilight"/>
                <a:ea typeface="+mn-ea"/>
                <a:cs typeface="+mn-cs"/>
              </a:rPr>
              <a:t>Fundamental questions have useful answers</a:t>
            </a:r>
          </a:p>
        </p:txBody>
      </p:sp>
      <p:sp>
        <p:nvSpPr>
          <p:cNvPr id="2" name="Title 1">
            <a:extLst>
              <a:ext uri="{FF2B5EF4-FFF2-40B4-BE49-F238E27FC236}">
                <a16:creationId xmlns:a16="http://schemas.microsoft.com/office/drawing/2014/main" id="{13D49432-B5D9-4851-967E-FB38778831C7}"/>
              </a:ext>
            </a:extLst>
          </p:cNvPr>
          <p:cNvSpPr>
            <a:spLocks noGrp="1"/>
          </p:cNvSpPr>
          <p:nvPr>
            <p:ph type="title"/>
          </p:nvPr>
        </p:nvSpPr>
        <p:spPr>
          <a:xfrm>
            <a:off x="0" y="68262"/>
            <a:ext cx="11889564" cy="917575"/>
          </a:xfrm>
        </p:spPr>
        <p:txBody>
          <a:bodyPr/>
          <a:lstStyle/>
          <a:p>
            <a:r>
              <a:rPr lang="en-US" sz="7200" dirty="0">
                <a:solidFill>
                  <a:schemeClr val="bg1"/>
                </a:solidFill>
              </a:rPr>
              <a:t>Take-aways</a:t>
            </a:r>
          </a:p>
        </p:txBody>
      </p:sp>
    </p:spTree>
    <p:extLst>
      <p:ext uri="{BB962C8B-B14F-4D97-AF65-F5344CB8AC3E}">
        <p14:creationId xmlns:p14="http://schemas.microsoft.com/office/powerpoint/2010/main" val="389597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C10ABA-5BCE-4001-9A5E-5AAECB42D0E3}"/>
              </a:ext>
            </a:extLst>
          </p:cNvPr>
          <p:cNvPicPr>
            <a:picLocks noChangeAspect="1"/>
          </p:cNvPicPr>
          <p:nvPr/>
        </p:nvPicPr>
        <p:blipFill>
          <a:blip r:embed="rId2"/>
          <a:stretch>
            <a:fillRect/>
          </a:stretch>
        </p:blipFill>
        <p:spPr>
          <a:xfrm>
            <a:off x="122237" y="68262"/>
            <a:ext cx="12192000" cy="6667500"/>
          </a:xfrm>
          <a:prstGeom prst="rect">
            <a:avLst/>
          </a:prstGeom>
        </p:spPr>
      </p:pic>
    </p:spTree>
    <p:extLst>
      <p:ext uri="{BB962C8B-B14F-4D97-AF65-F5344CB8AC3E}">
        <p14:creationId xmlns:p14="http://schemas.microsoft.com/office/powerpoint/2010/main" val="165660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25023-F467-40D7-8B1C-0A081771D986}"/>
              </a:ext>
            </a:extLst>
          </p:cNvPr>
          <p:cNvSpPr>
            <a:spLocks noGrp="1"/>
          </p:cNvSpPr>
          <p:nvPr>
            <p:ph type="title"/>
          </p:nvPr>
        </p:nvSpPr>
        <p:spPr>
          <a:xfrm>
            <a:off x="6157" y="68262"/>
            <a:ext cx="11370961" cy="762786"/>
          </a:xfrm>
        </p:spPr>
        <p:txBody>
          <a:bodyPr/>
          <a:lstStyle/>
          <a:p>
            <a:r>
              <a:rPr lang="en-US" sz="6730" dirty="0"/>
              <a:t>A standard pipeline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5BF8C16-68DA-4A48-84D9-B79942CA2D8C}"/>
                  </a:ext>
                </a:extLst>
              </p:cNvPr>
              <p:cNvSpPr>
                <a:spLocks noGrp="1"/>
              </p:cNvSpPr>
              <p:nvPr>
                <p:ph type="body" sz="quarter" idx="10"/>
              </p:nvPr>
            </p:nvSpPr>
            <p:spPr>
              <a:xfrm>
                <a:off x="0" y="1476622"/>
                <a:ext cx="12436475" cy="4521494"/>
              </a:xfrm>
            </p:spPr>
            <p:txBody>
              <a:bodyPr/>
              <a:lstStyle/>
              <a:p>
                <a:pPr marL="757735" indent="-757735">
                  <a:buFont typeface="+mj-lt"/>
                  <a:buAutoNum type="arabicPeriod"/>
                </a:pPr>
                <a:r>
                  <a:rPr lang="en-US" sz="4000" dirty="0">
                    <a:latin typeface="+mn-lt"/>
                  </a:rPr>
                  <a:t>Collect </a:t>
                </a:r>
                <a14:m>
                  <m:oMath xmlns:m="http://schemas.openxmlformats.org/officeDocument/2006/math">
                    <m:r>
                      <a:rPr lang="en-US" sz="4000" b="0" i="1" smtClean="0">
                        <a:solidFill>
                          <a:schemeClr val="tx2"/>
                        </a:solidFill>
                        <a:latin typeface="Cambria Math" panose="02040503050406030204" pitchFamily="18" charset="0"/>
                      </a:rPr>
                      <m:t>(</m:t>
                    </m:r>
                    <m:r>
                      <a:rPr lang="en-US" sz="4000" b="0" i="1" smtClean="0">
                        <a:solidFill>
                          <a:schemeClr val="tx2"/>
                        </a:solidFill>
                        <a:latin typeface="Cambria Math" panose="02040503050406030204" pitchFamily="18" charset="0"/>
                      </a:rPr>
                      <m:t>𝑢𝑠𝑒𝑟</m:t>
                    </m:r>
                    <m:r>
                      <a:rPr lang="en-US" sz="4000" b="0" i="1" smtClean="0">
                        <a:solidFill>
                          <a:schemeClr val="tx2"/>
                        </a:solidFill>
                        <a:latin typeface="Cambria Math" panose="02040503050406030204" pitchFamily="18" charset="0"/>
                      </a:rPr>
                      <m:t>, </m:t>
                    </m:r>
                    <m:r>
                      <a:rPr lang="en-US" sz="4000" b="0" i="1" smtClean="0">
                        <a:solidFill>
                          <a:schemeClr val="tx2"/>
                        </a:solidFill>
                        <a:latin typeface="Cambria Math" panose="02040503050406030204" pitchFamily="18" charset="0"/>
                      </a:rPr>
                      <m:t>𝑎𝑟𝑡𝑖𝑐𝑙𝑒</m:t>
                    </m:r>
                    <m:r>
                      <a:rPr lang="en-US" sz="4000" b="0" i="1" smtClean="0">
                        <a:solidFill>
                          <a:schemeClr val="tx2"/>
                        </a:solidFill>
                        <a:latin typeface="Cambria Math" panose="02040503050406030204" pitchFamily="18" charset="0"/>
                      </a:rPr>
                      <m:t>, </m:t>
                    </m:r>
                    <m:r>
                      <a:rPr lang="en-US" sz="4000" b="0" i="1" smtClean="0">
                        <a:solidFill>
                          <a:schemeClr val="tx2"/>
                        </a:solidFill>
                        <a:latin typeface="Cambria Math" panose="02040503050406030204" pitchFamily="18" charset="0"/>
                      </a:rPr>
                      <m:t>𝑐𝑙𝑖𝑐𝑘</m:t>
                    </m:r>
                    <m:r>
                      <a:rPr lang="en-US" sz="4000" b="0" i="1" smtClean="0">
                        <a:solidFill>
                          <a:schemeClr val="tx2"/>
                        </a:solidFill>
                        <a:latin typeface="Cambria Math" panose="02040503050406030204" pitchFamily="18" charset="0"/>
                      </a:rPr>
                      <m:t>)</m:t>
                    </m:r>
                  </m:oMath>
                </a14:m>
                <a:r>
                  <a:rPr lang="en-US" sz="4000" dirty="0">
                    <a:latin typeface="+mn-lt"/>
                  </a:rPr>
                  <a:t> information.</a:t>
                </a:r>
              </a:p>
              <a:p>
                <a:pPr marL="757735" indent="-757735">
                  <a:buFont typeface="+mj-lt"/>
                  <a:buAutoNum type="arabicPeriod"/>
                </a:pPr>
                <a:r>
                  <a:rPr lang="en-US" sz="4000" dirty="0">
                    <a:latin typeface="+mn-lt"/>
                  </a:rPr>
                  <a:t>Build </a:t>
                </a:r>
                <a14:m>
                  <m:oMath xmlns:m="http://schemas.openxmlformats.org/officeDocument/2006/math">
                    <m:r>
                      <a:rPr lang="en-US" sz="4000" b="0" i="1" smtClean="0">
                        <a:solidFill>
                          <a:schemeClr val="tx2"/>
                        </a:solidFill>
                        <a:latin typeface="Cambria Math" panose="02040503050406030204" pitchFamily="18" charset="0"/>
                      </a:rPr>
                      <m:t>𝑓𝑒𝑎𝑡𝑢𝑟𝑒𝑠</m:t>
                    </m:r>
                    <m:r>
                      <a:rPr lang="en-US" sz="4000" b="0" i="1" smtClean="0">
                        <a:solidFill>
                          <a:schemeClr val="tx2"/>
                        </a:solidFill>
                        <a:latin typeface="Cambria Math" panose="02040503050406030204" pitchFamily="18" charset="0"/>
                      </a:rPr>
                      <m:t>(</m:t>
                    </m:r>
                    <m:r>
                      <a:rPr lang="en-US" sz="4000" b="0" i="1" smtClean="0">
                        <a:solidFill>
                          <a:schemeClr val="tx2"/>
                        </a:solidFill>
                        <a:latin typeface="Cambria Math" panose="02040503050406030204" pitchFamily="18" charset="0"/>
                      </a:rPr>
                      <m:t>𝑢𝑠𝑒𝑟</m:t>
                    </m:r>
                    <m:r>
                      <a:rPr lang="en-US" sz="4000" b="0" i="1" smtClean="0">
                        <a:solidFill>
                          <a:schemeClr val="tx2"/>
                        </a:solidFill>
                        <a:latin typeface="Cambria Math" panose="02040503050406030204" pitchFamily="18" charset="0"/>
                      </a:rPr>
                      <m:t>,</m:t>
                    </m:r>
                    <m:r>
                      <a:rPr lang="en-US" sz="4000" b="0" i="1" smtClean="0">
                        <a:solidFill>
                          <a:schemeClr val="tx2"/>
                        </a:solidFill>
                        <a:latin typeface="Cambria Math" panose="02040503050406030204" pitchFamily="18" charset="0"/>
                      </a:rPr>
                      <m:t>𝑎𝑟𝑡𝑖𝑐𝑙𝑒</m:t>
                    </m:r>
                    <m:r>
                      <a:rPr lang="en-US" sz="4000" b="0" i="1" smtClean="0">
                        <a:solidFill>
                          <a:schemeClr val="tx2"/>
                        </a:solidFill>
                        <a:latin typeface="Cambria Math" panose="02040503050406030204" pitchFamily="18" charset="0"/>
                      </a:rPr>
                      <m:t>)</m:t>
                    </m:r>
                  </m:oMath>
                </a14:m>
                <a:endParaRPr lang="en-US" sz="4000" dirty="0">
                  <a:latin typeface="+mn-lt"/>
                </a:endParaRPr>
              </a:p>
              <a:p>
                <a:pPr marL="757735" indent="-757735">
                  <a:buFont typeface="+mj-lt"/>
                  <a:buAutoNum type="arabicPeriod"/>
                </a:pPr>
                <a:r>
                  <a:rPr lang="en-US" sz="4000" dirty="0">
                    <a:latin typeface="+mn-lt"/>
                  </a:rPr>
                  <a:t>Learn </a:t>
                </a:r>
                <a14:m>
                  <m:oMath xmlns:m="http://schemas.openxmlformats.org/officeDocument/2006/math">
                    <m:acc>
                      <m:accPr>
                        <m:chr m:val="̂"/>
                        <m:ctrlPr>
                          <a:rPr lang="en-US" sz="4000" b="0" i="1" smtClean="0">
                            <a:solidFill>
                              <a:schemeClr val="tx2"/>
                            </a:solidFill>
                            <a:latin typeface="Cambria Math" panose="02040503050406030204" pitchFamily="18" charset="0"/>
                          </a:rPr>
                        </m:ctrlPr>
                      </m:accPr>
                      <m:e>
                        <m:r>
                          <a:rPr lang="en-US" sz="4000" b="0" i="1" smtClean="0">
                            <a:solidFill>
                              <a:schemeClr val="tx2"/>
                            </a:solidFill>
                            <a:latin typeface="Cambria Math" panose="02040503050406030204" pitchFamily="18" charset="0"/>
                          </a:rPr>
                          <m:t>𝑃</m:t>
                        </m:r>
                      </m:e>
                    </m:acc>
                    <m:d>
                      <m:dPr>
                        <m:endChr m:val="|"/>
                        <m:ctrlPr>
                          <a:rPr lang="en-US" sz="4000" b="0" i="1" smtClean="0">
                            <a:solidFill>
                              <a:schemeClr val="tx2"/>
                            </a:solidFill>
                            <a:latin typeface="Cambria Math" panose="02040503050406030204" pitchFamily="18" charset="0"/>
                          </a:rPr>
                        </m:ctrlPr>
                      </m:dPr>
                      <m:e>
                        <m:r>
                          <a:rPr lang="en-US" sz="4000" b="0" i="1" smtClean="0">
                            <a:solidFill>
                              <a:schemeClr val="tx2"/>
                            </a:solidFill>
                            <a:latin typeface="Cambria Math" panose="02040503050406030204" pitchFamily="18" charset="0"/>
                          </a:rPr>
                          <m:t>𝑐𝑙𝑖𝑐𝑘</m:t>
                        </m:r>
                      </m:e>
                    </m:d>
                    <m:r>
                      <a:rPr lang="en-US" sz="4000" b="0" i="1" smtClean="0">
                        <a:solidFill>
                          <a:schemeClr val="tx2"/>
                        </a:solidFill>
                        <a:latin typeface="Cambria Math" panose="02040503050406030204" pitchFamily="18" charset="0"/>
                      </a:rPr>
                      <m:t>𝑓𝑒𝑎𝑡𝑢𝑟𝑒𝑠</m:t>
                    </m:r>
                    <m:r>
                      <a:rPr lang="en-US" sz="4000" b="0" i="1" smtClean="0">
                        <a:solidFill>
                          <a:schemeClr val="tx2"/>
                        </a:solidFill>
                        <a:latin typeface="Cambria Math" panose="02040503050406030204" pitchFamily="18" charset="0"/>
                      </a:rPr>
                      <m:t>(</m:t>
                    </m:r>
                    <m:r>
                      <a:rPr lang="en-US" sz="4000" b="0" i="1" smtClean="0">
                        <a:solidFill>
                          <a:schemeClr val="tx2"/>
                        </a:solidFill>
                        <a:latin typeface="Cambria Math" panose="02040503050406030204" pitchFamily="18" charset="0"/>
                      </a:rPr>
                      <m:t>𝑢𝑠𝑒𝑟</m:t>
                    </m:r>
                    <m:r>
                      <a:rPr lang="en-US" sz="4000" b="0" i="1" smtClean="0">
                        <a:solidFill>
                          <a:schemeClr val="tx2"/>
                        </a:solidFill>
                        <a:latin typeface="Cambria Math" panose="02040503050406030204" pitchFamily="18" charset="0"/>
                      </a:rPr>
                      <m:t>,</m:t>
                    </m:r>
                    <m:r>
                      <a:rPr lang="en-US" sz="4000" b="0" i="1" smtClean="0">
                        <a:solidFill>
                          <a:schemeClr val="tx2"/>
                        </a:solidFill>
                        <a:latin typeface="Cambria Math" panose="02040503050406030204" pitchFamily="18" charset="0"/>
                      </a:rPr>
                      <m:t>𝑎𝑟𝑡𝑖𝑐𝑙𝑒</m:t>
                    </m:r>
                    <m:r>
                      <a:rPr lang="en-US" sz="4000" b="0" i="1" smtClean="0">
                        <a:solidFill>
                          <a:schemeClr val="tx2"/>
                        </a:solidFill>
                        <a:latin typeface="Cambria Math" panose="02040503050406030204" pitchFamily="18" charset="0"/>
                      </a:rPr>
                      <m:t>))</m:t>
                    </m:r>
                  </m:oMath>
                </a14:m>
                <a:endParaRPr lang="en-US" sz="4000" dirty="0">
                  <a:latin typeface="+mn-lt"/>
                </a:endParaRPr>
              </a:p>
              <a:p>
                <a:pPr marL="757735" indent="-757735">
                  <a:buFont typeface="+mj-lt"/>
                  <a:buAutoNum type="arabicPeriod"/>
                </a:pPr>
                <a:r>
                  <a:rPr lang="en-US" sz="4000" dirty="0">
                    <a:latin typeface="+mn-lt"/>
                  </a:rPr>
                  <a:t>Act: </a:t>
                </a:r>
                <a14:m>
                  <m:oMath xmlns:m="http://schemas.openxmlformats.org/officeDocument/2006/math">
                    <m:r>
                      <m:rPr>
                        <m:sty m:val="p"/>
                      </m:rPr>
                      <a:rPr lang="en-US" sz="4000" b="0" i="1" smtClean="0">
                        <a:solidFill>
                          <a:schemeClr val="tx2"/>
                        </a:solidFill>
                        <a:latin typeface="Cambria Math" panose="02040503050406030204" pitchFamily="18" charset="0"/>
                      </a:rPr>
                      <m:t>arg</m:t>
                    </m:r>
                    <m:limLow>
                      <m:limLowPr>
                        <m:ctrlPr>
                          <a:rPr lang="en-US" sz="4000" b="0" i="1" smtClean="0">
                            <a:solidFill>
                              <a:schemeClr val="tx2"/>
                            </a:solidFill>
                            <a:latin typeface="Cambria Math" panose="02040503050406030204" pitchFamily="18" charset="0"/>
                          </a:rPr>
                        </m:ctrlPr>
                      </m:limLowPr>
                      <m:e>
                        <m:r>
                          <m:rPr>
                            <m:sty m:val="p"/>
                          </m:rPr>
                          <a:rPr lang="en-US" sz="4000" b="0" i="0" smtClean="0">
                            <a:solidFill>
                              <a:schemeClr val="tx2"/>
                            </a:solidFill>
                            <a:latin typeface="Cambria Math" panose="02040503050406030204" pitchFamily="18" charset="0"/>
                          </a:rPr>
                          <m:t>max</m:t>
                        </m:r>
                      </m:e>
                      <m:lim>
                        <m:d>
                          <m:dPr>
                            <m:begChr m:val="{"/>
                            <m:endChr m:val="}"/>
                            <m:ctrlPr>
                              <a:rPr lang="en-US" sz="4000" b="0" i="1" smtClean="0">
                                <a:solidFill>
                                  <a:schemeClr val="tx2"/>
                                </a:solidFill>
                                <a:latin typeface="Cambria Math" panose="02040503050406030204" pitchFamily="18" charset="0"/>
                              </a:rPr>
                            </m:ctrlPr>
                          </m:dPr>
                          <m:e>
                            <m:r>
                              <a:rPr lang="en-US" sz="4000" b="0" i="1" smtClean="0">
                                <a:solidFill>
                                  <a:schemeClr val="tx2"/>
                                </a:solidFill>
                                <a:latin typeface="Cambria Math" panose="02040503050406030204" pitchFamily="18" charset="0"/>
                              </a:rPr>
                              <m:t>𝑎𝑟𝑡𝑖𝑐𝑙𝑒𝑠</m:t>
                            </m:r>
                          </m:e>
                        </m:d>
                      </m:lim>
                    </m:limLow>
                    <m:r>
                      <a:rPr lang="en-US" sz="4000" b="0" i="1" smtClean="0">
                        <a:solidFill>
                          <a:schemeClr val="tx2"/>
                        </a:solidFill>
                        <a:latin typeface="Cambria Math" panose="02040503050406030204" pitchFamily="18" charset="0"/>
                      </a:rPr>
                      <m:t> </m:t>
                    </m:r>
                    <m:acc>
                      <m:accPr>
                        <m:chr m:val="̂"/>
                        <m:ctrlPr>
                          <a:rPr lang="en-US" sz="4000" b="0" i="1" smtClean="0">
                            <a:solidFill>
                              <a:schemeClr val="tx2"/>
                            </a:solidFill>
                            <a:latin typeface="Cambria Math" panose="02040503050406030204" pitchFamily="18" charset="0"/>
                          </a:rPr>
                        </m:ctrlPr>
                      </m:accPr>
                      <m:e>
                        <m:r>
                          <a:rPr lang="en-US" sz="4000" b="0" i="1" smtClean="0">
                            <a:solidFill>
                              <a:schemeClr val="tx2"/>
                            </a:solidFill>
                            <a:latin typeface="Cambria Math" panose="02040503050406030204" pitchFamily="18" charset="0"/>
                          </a:rPr>
                          <m:t>𝑃</m:t>
                        </m:r>
                      </m:e>
                    </m:acc>
                    <m:r>
                      <a:rPr lang="en-US" sz="4000" b="0" i="1" smtClean="0">
                        <a:solidFill>
                          <a:schemeClr val="tx2"/>
                        </a:solidFill>
                        <a:latin typeface="Cambria Math" panose="02040503050406030204" pitchFamily="18" charset="0"/>
                      </a:rPr>
                      <m:t>(</m:t>
                    </m:r>
                    <m:r>
                      <a:rPr lang="en-US" sz="4000" b="0" i="1" smtClean="0">
                        <a:solidFill>
                          <a:schemeClr val="tx2"/>
                        </a:solidFill>
                        <a:latin typeface="Cambria Math" panose="02040503050406030204" pitchFamily="18" charset="0"/>
                      </a:rPr>
                      <m:t>𝑐𝑙𝑖𝑐𝑘</m:t>
                    </m:r>
                    <m:r>
                      <a:rPr lang="en-US" sz="4000" b="0" i="1" smtClean="0">
                        <a:solidFill>
                          <a:schemeClr val="tx2"/>
                        </a:solidFill>
                        <a:latin typeface="Cambria Math" panose="02040503050406030204" pitchFamily="18" charset="0"/>
                      </a:rPr>
                      <m:t>|</m:t>
                    </m:r>
                    <m:r>
                      <a:rPr lang="en-US" sz="4000" b="0" i="1" smtClean="0">
                        <a:solidFill>
                          <a:schemeClr val="tx2"/>
                        </a:solidFill>
                        <a:latin typeface="Cambria Math" panose="02040503050406030204" pitchFamily="18" charset="0"/>
                      </a:rPr>
                      <m:t>𝑓𝑒𝑎𝑡𝑢𝑟𝑒𝑠</m:t>
                    </m:r>
                    <m:r>
                      <a:rPr lang="en-US" sz="4000" b="0" i="1" smtClean="0">
                        <a:solidFill>
                          <a:schemeClr val="tx2"/>
                        </a:solidFill>
                        <a:latin typeface="Cambria Math" panose="02040503050406030204" pitchFamily="18" charset="0"/>
                      </a:rPr>
                      <m:t>(</m:t>
                    </m:r>
                    <m:r>
                      <a:rPr lang="en-US" sz="4000" b="0" i="1" smtClean="0">
                        <a:solidFill>
                          <a:schemeClr val="tx2"/>
                        </a:solidFill>
                        <a:latin typeface="Cambria Math" panose="02040503050406030204" pitchFamily="18" charset="0"/>
                      </a:rPr>
                      <m:t>𝑢𝑠𝑒𝑟</m:t>
                    </m:r>
                    <m:r>
                      <a:rPr lang="en-US" sz="4000" b="0" i="1" smtClean="0">
                        <a:solidFill>
                          <a:schemeClr val="tx2"/>
                        </a:solidFill>
                        <a:latin typeface="Cambria Math" panose="02040503050406030204" pitchFamily="18" charset="0"/>
                      </a:rPr>
                      <m:t>,</m:t>
                    </m:r>
                    <m:r>
                      <a:rPr lang="en-US" sz="4000" b="0" i="1" smtClean="0">
                        <a:solidFill>
                          <a:schemeClr val="tx2"/>
                        </a:solidFill>
                        <a:latin typeface="Cambria Math" panose="02040503050406030204" pitchFamily="18" charset="0"/>
                      </a:rPr>
                      <m:t>𝑎𝑟𝑡𝑖𝑐𝑙𝑒</m:t>
                    </m:r>
                    <m:r>
                      <a:rPr lang="en-US" sz="4000" b="0" i="1" smtClean="0">
                        <a:solidFill>
                          <a:schemeClr val="tx2"/>
                        </a:solidFill>
                        <a:latin typeface="Cambria Math" panose="02040503050406030204" pitchFamily="18" charset="0"/>
                      </a:rPr>
                      <m:t>))</m:t>
                    </m:r>
                  </m:oMath>
                </a14:m>
                <a:endParaRPr lang="en-US" sz="4000" dirty="0">
                  <a:latin typeface="+mn-lt"/>
                </a:endParaRPr>
              </a:p>
              <a:p>
                <a:pPr marL="757735" indent="-757735">
                  <a:buFont typeface="+mj-lt"/>
                  <a:buAutoNum type="arabicPeriod"/>
                </a:pPr>
                <a:r>
                  <a:rPr lang="en-US" sz="4000" dirty="0">
                    <a:latin typeface="+mn-lt"/>
                  </a:rPr>
                  <a:t>Deploy in A/B test for 2 weeks</a:t>
                </a:r>
              </a:p>
              <a:p>
                <a:pPr marL="757735" indent="-757735">
                  <a:buFont typeface="+mj-lt"/>
                  <a:buAutoNum type="arabicPeriod"/>
                </a:pPr>
                <a:r>
                  <a:rPr lang="en-US" sz="4000" dirty="0">
                    <a:latin typeface="+mn-lt"/>
                  </a:rPr>
                  <a:t>A/B </a:t>
                </a:r>
                <a:r>
                  <a:rPr lang="en-US" sz="4000" dirty="0">
                    <a:solidFill>
                      <a:srgbClr val="FF0000"/>
                    </a:solidFill>
                    <a:latin typeface="+mn-lt"/>
                  </a:rPr>
                  <a:t>test fails </a:t>
                </a:r>
                <a:r>
                  <a:rPr lang="en-US" sz="4000" dirty="0">
                    <a:solidFill>
                      <a:srgbClr val="FF0000"/>
                    </a:solidFill>
                    <a:latin typeface="+mn-lt"/>
                    <a:sym typeface="Wingdings" panose="05000000000000000000" pitchFamily="2" charset="2"/>
                  </a:rPr>
                  <a:t>  </a:t>
                </a:r>
                <a:r>
                  <a:rPr lang="en-US" sz="4000" dirty="0">
                    <a:solidFill>
                      <a:schemeClr val="tx1"/>
                    </a:solidFill>
                    <a:latin typeface="+mn-lt"/>
                    <a:sym typeface="Wingdings" panose="05000000000000000000" pitchFamily="2" charset="2"/>
                  </a:rPr>
                  <a:t>Why?</a:t>
                </a:r>
              </a:p>
            </p:txBody>
          </p:sp>
        </mc:Choice>
        <mc:Fallback xmlns="">
          <p:sp>
            <p:nvSpPr>
              <p:cNvPr id="3" name="Text Placeholder 2">
                <a:extLst>
                  <a:ext uri="{FF2B5EF4-FFF2-40B4-BE49-F238E27FC236}">
                    <a16:creationId xmlns:a16="http://schemas.microsoft.com/office/drawing/2014/main" id="{05BF8C16-68DA-4A48-84D9-B79942CA2D8C}"/>
                  </a:ext>
                </a:extLst>
              </p:cNvPr>
              <p:cNvSpPr>
                <a:spLocks noGrp="1" noRot="1" noChangeAspect="1" noMove="1" noResize="1" noEditPoints="1" noAdjustHandles="1" noChangeArrowheads="1" noChangeShapeType="1" noTextEdit="1"/>
              </p:cNvSpPr>
              <p:nvPr>
                <p:ph type="body" sz="quarter" idx="10"/>
              </p:nvPr>
            </p:nvSpPr>
            <p:spPr>
              <a:xfrm>
                <a:off x="0" y="1476622"/>
                <a:ext cx="12436475" cy="4521494"/>
              </a:xfrm>
              <a:blipFill>
                <a:blip r:embed="rId2"/>
                <a:stretch>
                  <a:fillRect b="-3908"/>
                </a:stretch>
              </a:blipFill>
            </p:spPr>
            <p:txBody>
              <a:bodyPr/>
              <a:lstStyle/>
              <a:p>
                <a:r>
                  <a:rPr lang="en-US">
                    <a:noFill/>
                  </a:rPr>
                  <a:t> </a:t>
                </a:r>
              </a:p>
            </p:txBody>
          </p:sp>
        </mc:Fallback>
      </mc:AlternateContent>
    </p:spTree>
    <p:extLst>
      <p:ext uri="{BB962C8B-B14F-4D97-AF65-F5344CB8AC3E}">
        <p14:creationId xmlns:p14="http://schemas.microsoft.com/office/powerpoint/2010/main" val="28601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157E-736A-49ED-B658-AE6E7DA7E8A4}"/>
              </a:ext>
            </a:extLst>
          </p:cNvPr>
          <p:cNvSpPr>
            <a:spLocks noGrp="1"/>
          </p:cNvSpPr>
          <p:nvPr>
            <p:ph type="title"/>
          </p:nvPr>
        </p:nvSpPr>
        <p:spPr>
          <a:xfrm>
            <a:off x="0" y="72956"/>
            <a:ext cx="10724938" cy="1351952"/>
          </a:xfrm>
        </p:spPr>
        <p:txBody>
          <a:bodyPr>
            <a:normAutofit/>
          </a:bodyPr>
          <a:lstStyle/>
          <a:p>
            <a:r>
              <a:rPr lang="en-US" sz="6731" dirty="0">
                <a:latin typeface="Segoe UI Light" panose="020B0502040204020203" pitchFamily="34" charset="0"/>
                <a:cs typeface="Segoe UI Light" panose="020B0502040204020203" pitchFamily="34" charset="0"/>
              </a:rPr>
              <a:t>Q: What goes wrong?</a:t>
            </a:r>
          </a:p>
        </p:txBody>
      </p:sp>
      <p:sp>
        <p:nvSpPr>
          <p:cNvPr id="4" name="Title 1">
            <a:extLst>
              <a:ext uri="{FF2B5EF4-FFF2-40B4-BE49-F238E27FC236}">
                <a16:creationId xmlns:a16="http://schemas.microsoft.com/office/drawing/2014/main" id="{F9BF81FE-1C9F-4CDC-8C87-31BD3057922E}"/>
              </a:ext>
            </a:extLst>
          </p:cNvPr>
          <p:cNvSpPr txBox="1">
            <a:spLocks/>
          </p:cNvSpPr>
          <p:nvPr/>
        </p:nvSpPr>
        <p:spPr>
          <a:xfrm>
            <a:off x="910838" y="5097462"/>
            <a:ext cx="10559324"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Segoe UI Semilight" panose="020B0402040204020203" pitchFamily="34" charset="0"/>
                <a:cs typeface="Segoe UI Semilight" panose="020B0402040204020203" pitchFamily="34" charset="0"/>
              </a:rPr>
              <a:t>A: Need Right Signal for Right Answer</a:t>
            </a:r>
          </a:p>
        </p:txBody>
      </p:sp>
      <p:sp>
        <p:nvSpPr>
          <p:cNvPr id="3" name="TextBox 2">
            <a:extLst>
              <a:ext uri="{FF2B5EF4-FFF2-40B4-BE49-F238E27FC236}">
                <a16:creationId xmlns:a16="http://schemas.microsoft.com/office/drawing/2014/main" id="{1AEA7CFF-4B15-4736-BA69-0F59E23C6B7C}"/>
              </a:ext>
            </a:extLst>
          </p:cNvPr>
          <p:cNvSpPr txBox="1"/>
          <p:nvPr/>
        </p:nvSpPr>
        <p:spPr>
          <a:xfrm>
            <a:off x="1276399" y="1654934"/>
            <a:ext cx="9828203" cy="830997"/>
          </a:xfrm>
          <a:prstGeom prst="rect">
            <a:avLst/>
          </a:prstGeom>
          <a:noFill/>
        </p:spPr>
        <p:txBody>
          <a:bodyPr wrap="none" rtlCol="0">
            <a:spAutoFit/>
          </a:bodyPr>
          <a:lstStyle/>
          <a:p>
            <a:r>
              <a:rPr lang="en-US" sz="4800" dirty="0">
                <a:cs typeface="Segoe UI Light" panose="020B0502040204020203" pitchFamily="34" charset="0"/>
              </a:rPr>
              <a:t>Is childproofing interesting to Alekh?</a:t>
            </a:r>
          </a:p>
        </p:txBody>
      </p:sp>
      <p:pic>
        <p:nvPicPr>
          <p:cNvPr id="9" name="Picture 8">
            <a:extLst>
              <a:ext uri="{FF2B5EF4-FFF2-40B4-BE49-F238E27FC236}">
                <a16:creationId xmlns:a16="http://schemas.microsoft.com/office/drawing/2014/main" id="{A194791D-8C0E-45DC-9E17-01F4B4EC66D9}"/>
              </a:ext>
            </a:extLst>
          </p:cNvPr>
          <p:cNvPicPr>
            <a:picLocks noChangeAspect="1"/>
          </p:cNvPicPr>
          <p:nvPr/>
        </p:nvPicPr>
        <p:blipFill>
          <a:blip r:embed="rId3"/>
          <a:stretch>
            <a:fillRect/>
          </a:stretch>
        </p:blipFill>
        <p:spPr>
          <a:xfrm>
            <a:off x="3703637" y="2430462"/>
            <a:ext cx="4400134" cy="2514362"/>
          </a:xfrm>
          <a:prstGeom prst="rect">
            <a:avLst/>
          </a:prstGeom>
        </p:spPr>
      </p:pic>
    </p:spTree>
    <p:extLst>
      <p:ext uri="{BB962C8B-B14F-4D97-AF65-F5344CB8AC3E}">
        <p14:creationId xmlns:p14="http://schemas.microsoft.com/office/powerpoint/2010/main" val="234694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157E-736A-49ED-B658-AE6E7DA7E8A4}"/>
              </a:ext>
            </a:extLst>
          </p:cNvPr>
          <p:cNvSpPr>
            <a:spLocks noGrp="1"/>
          </p:cNvSpPr>
          <p:nvPr>
            <p:ph type="title"/>
          </p:nvPr>
        </p:nvSpPr>
        <p:spPr>
          <a:xfrm>
            <a:off x="4732" y="127995"/>
            <a:ext cx="10724938" cy="1351952"/>
          </a:xfrm>
        </p:spPr>
        <p:txBody>
          <a:bodyPr>
            <a:normAutofit/>
          </a:bodyPr>
          <a:lstStyle/>
          <a:p>
            <a:r>
              <a:rPr lang="en-US" sz="6731" dirty="0">
                <a:latin typeface="Segoe UI Light" panose="020B0502040204020203" pitchFamily="34" charset="0"/>
                <a:cs typeface="Segoe UI Light" panose="020B0502040204020203" pitchFamily="34" charset="0"/>
              </a:rPr>
              <a:t>Q: What goes wrong?</a:t>
            </a:r>
          </a:p>
        </p:txBody>
      </p:sp>
      <p:sp>
        <p:nvSpPr>
          <p:cNvPr id="9" name="Title 1">
            <a:extLst>
              <a:ext uri="{FF2B5EF4-FFF2-40B4-BE49-F238E27FC236}">
                <a16:creationId xmlns:a16="http://schemas.microsoft.com/office/drawing/2014/main" id="{2BA28CC2-AE83-4927-B465-944BF05C9DEF}"/>
              </a:ext>
            </a:extLst>
          </p:cNvPr>
          <p:cNvSpPr txBox="1">
            <a:spLocks/>
          </p:cNvSpPr>
          <p:nvPr/>
        </p:nvSpPr>
        <p:spPr>
          <a:xfrm>
            <a:off x="2113217" y="5859462"/>
            <a:ext cx="8266977"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7" dirty="0">
                <a:latin typeface="Segoe UI Semilight" panose="020B0402040204020203" pitchFamily="34" charset="0"/>
                <a:cs typeface="Segoe UI Semilight" panose="020B0402040204020203" pitchFamily="34" charset="0"/>
              </a:rPr>
              <a:t>A: The world changes!</a:t>
            </a:r>
          </a:p>
        </p:txBody>
      </p:sp>
      <p:sp>
        <p:nvSpPr>
          <p:cNvPr id="6" name="Title 1">
            <a:extLst>
              <a:ext uri="{FF2B5EF4-FFF2-40B4-BE49-F238E27FC236}">
                <a16:creationId xmlns:a16="http://schemas.microsoft.com/office/drawing/2014/main" id="{0051198C-BA46-45EA-9CA4-1A7F80FCCBD2}"/>
              </a:ext>
            </a:extLst>
          </p:cNvPr>
          <p:cNvSpPr txBox="1">
            <a:spLocks/>
          </p:cNvSpPr>
          <p:nvPr/>
        </p:nvSpPr>
        <p:spPr>
          <a:xfrm>
            <a:off x="1417637" y="986631"/>
            <a:ext cx="9220200"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7" dirty="0">
                <a:latin typeface="Segoe UI Semilight" panose="020B0402040204020203" pitchFamily="34" charset="0"/>
                <a:cs typeface="Segoe UI Semilight" panose="020B0402040204020203" pitchFamily="34" charset="0"/>
              </a:rPr>
              <a:t>Model value over time</a:t>
            </a:r>
          </a:p>
        </p:txBody>
      </p:sp>
      <p:graphicFrame>
        <p:nvGraphicFramePr>
          <p:cNvPr id="7" name="Chart 6">
            <a:extLst>
              <a:ext uri="{FF2B5EF4-FFF2-40B4-BE49-F238E27FC236}">
                <a16:creationId xmlns:a16="http://schemas.microsoft.com/office/drawing/2014/main" id="{3F238843-8432-4BEB-B985-8053C4B73EA2}"/>
              </a:ext>
            </a:extLst>
          </p:cNvPr>
          <p:cNvGraphicFramePr/>
          <p:nvPr>
            <p:extLst>
              <p:ext uri="{D42A27DB-BD31-4B8C-83A1-F6EECF244321}">
                <p14:modId xmlns:p14="http://schemas.microsoft.com/office/powerpoint/2010/main" val="3739735409"/>
              </p:ext>
            </p:extLst>
          </p:nvPr>
        </p:nvGraphicFramePr>
        <p:xfrm>
          <a:off x="2329813" y="2007492"/>
          <a:ext cx="7833783" cy="4183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34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C5B0FE-90B5-46D7-8718-3A0697FBD8BC}"/>
              </a:ext>
            </a:extLst>
          </p:cNvPr>
          <p:cNvSpPr/>
          <p:nvPr/>
        </p:nvSpPr>
        <p:spPr>
          <a:xfrm>
            <a:off x="679374" y="2088233"/>
            <a:ext cx="6364850" cy="36039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5" name="Connector: Elbow 4">
            <a:extLst>
              <a:ext uri="{FF2B5EF4-FFF2-40B4-BE49-F238E27FC236}">
                <a16:creationId xmlns:a16="http://schemas.microsoft.com/office/drawing/2014/main" id="{25799EFE-D27E-4464-B984-023162DB16D6}"/>
              </a:ext>
            </a:extLst>
          </p:cNvPr>
          <p:cNvCxnSpPr>
            <a:cxnSpLocks/>
          </p:cNvCxnSpPr>
          <p:nvPr/>
        </p:nvCxnSpPr>
        <p:spPr>
          <a:xfrm rot="5400000">
            <a:off x="3682176" y="3117980"/>
            <a:ext cx="12953" cy="2795419"/>
          </a:xfrm>
          <a:prstGeom prst="bentConnector3">
            <a:avLst>
              <a:gd name="adj1" fmla="val 1873472"/>
            </a:avLst>
          </a:prstGeom>
          <a:ln w="38100">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A04087B0-40A0-4E3C-A56B-30ADDCEA182A}"/>
              </a:ext>
            </a:extLst>
          </p:cNvPr>
          <p:cNvCxnSpPr>
            <a:cxnSpLocks/>
          </p:cNvCxnSpPr>
          <p:nvPr/>
        </p:nvCxnSpPr>
        <p:spPr>
          <a:xfrm rot="5400000" flipH="1" flipV="1">
            <a:off x="3703302" y="1831575"/>
            <a:ext cx="12953" cy="2795419"/>
          </a:xfrm>
          <a:prstGeom prst="bentConnector3">
            <a:avLst>
              <a:gd name="adj1" fmla="val 3212339"/>
            </a:avLst>
          </a:prstGeom>
          <a:ln w="38100">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4E65019-FC09-437D-A86D-52A87A14BCF5}"/>
              </a:ext>
            </a:extLst>
          </p:cNvPr>
          <p:cNvSpPr txBox="1"/>
          <p:nvPr/>
        </p:nvSpPr>
        <p:spPr>
          <a:xfrm>
            <a:off x="2785009" y="4318160"/>
            <a:ext cx="1743604" cy="478376"/>
          </a:xfrm>
          <a:prstGeom prst="rect">
            <a:avLst/>
          </a:prstGeom>
          <a:noFill/>
        </p:spPr>
        <p:txBody>
          <a:bodyPr wrap="square" rtlCol="0">
            <a:spAutoFit/>
          </a:bodyPr>
          <a:lstStyle/>
          <a:p>
            <a:r>
              <a:rPr lang="en-US" sz="2448" dirty="0">
                <a:latin typeface="Segoe UI Light" panose="020B0502040204020203" pitchFamily="34" charset="0"/>
                <a:cs typeface="Segoe UI Light" panose="020B0502040204020203" pitchFamily="34" charset="0"/>
              </a:rPr>
              <a:t>Features</a:t>
            </a:r>
          </a:p>
        </p:txBody>
      </p:sp>
      <p:sp>
        <p:nvSpPr>
          <p:cNvPr id="9" name="TextBox 8">
            <a:extLst>
              <a:ext uri="{FF2B5EF4-FFF2-40B4-BE49-F238E27FC236}">
                <a16:creationId xmlns:a16="http://schemas.microsoft.com/office/drawing/2014/main" id="{B01FBF3F-3B0B-49AF-8263-75DF71CFAB8A}"/>
              </a:ext>
            </a:extLst>
          </p:cNvPr>
          <p:cNvSpPr txBox="1"/>
          <p:nvPr/>
        </p:nvSpPr>
        <p:spPr>
          <a:xfrm>
            <a:off x="2852731" y="2360506"/>
            <a:ext cx="1288589" cy="478376"/>
          </a:xfrm>
          <a:prstGeom prst="rect">
            <a:avLst/>
          </a:prstGeom>
          <a:noFill/>
        </p:spPr>
        <p:txBody>
          <a:bodyPr wrap="square" rtlCol="0">
            <a:spAutoFit/>
          </a:bodyPr>
          <a:lstStyle/>
          <a:p>
            <a:r>
              <a:rPr lang="en-US" sz="2448" dirty="0">
                <a:latin typeface="Segoe UI Light" panose="020B0502040204020203" pitchFamily="34" charset="0"/>
                <a:cs typeface="Segoe UI Light" panose="020B0502040204020203" pitchFamily="34" charset="0"/>
              </a:rPr>
              <a:t>Action</a:t>
            </a:r>
          </a:p>
        </p:txBody>
      </p:sp>
      <p:sp>
        <p:nvSpPr>
          <p:cNvPr id="10" name="TextBox 9">
            <a:extLst>
              <a:ext uri="{FF2B5EF4-FFF2-40B4-BE49-F238E27FC236}">
                <a16:creationId xmlns:a16="http://schemas.microsoft.com/office/drawing/2014/main" id="{661BFD97-73ED-4D84-8299-796D84CEE37C}"/>
              </a:ext>
            </a:extLst>
          </p:cNvPr>
          <p:cNvSpPr txBox="1"/>
          <p:nvPr/>
        </p:nvSpPr>
        <p:spPr>
          <a:xfrm>
            <a:off x="2735333" y="4667722"/>
            <a:ext cx="2266232" cy="478376"/>
          </a:xfrm>
          <a:prstGeom prst="rect">
            <a:avLst/>
          </a:prstGeom>
          <a:noFill/>
        </p:spPr>
        <p:txBody>
          <a:bodyPr wrap="square" rtlCol="0">
            <a:spAutoFit/>
          </a:bodyPr>
          <a:lstStyle/>
          <a:p>
            <a:r>
              <a:rPr lang="en-US" sz="2448" dirty="0">
                <a:latin typeface="Segoe UI Light" panose="020B0502040204020203" pitchFamily="34" charset="0"/>
                <a:cs typeface="Segoe UI Light" panose="020B0502040204020203" pitchFamily="34" charset="0"/>
              </a:rPr>
              <a:t>Consequence</a:t>
            </a:r>
          </a:p>
        </p:txBody>
      </p:sp>
      <p:cxnSp>
        <p:nvCxnSpPr>
          <p:cNvPr id="11" name="Connector: Elbow 10">
            <a:extLst>
              <a:ext uri="{FF2B5EF4-FFF2-40B4-BE49-F238E27FC236}">
                <a16:creationId xmlns:a16="http://schemas.microsoft.com/office/drawing/2014/main" id="{D3D46A62-A673-4B65-AD17-3CBAAA0772FA}"/>
              </a:ext>
            </a:extLst>
          </p:cNvPr>
          <p:cNvCxnSpPr>
            <a:cxnSpLocks/>
          </p:cNvCxnSpPr>
          <p:nvPr/>
        </p:nvCxnSpPr>
        <p:spPr>
          <a:xfrm rot="5400000">
            <a:off x="3682176" y="3117980"/>
            <a:ext cx="12953" cy="2795419"/>
          </a:xfrm>
          <a:prstGeom prst="bentConnector3">
            <a:avLst>
              <a:gd name="adj1" fmla="val 4222756"/>
            </a:avLst>
          </a:prstGeom>
          <a:ln w="381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6FA2A53-C2FB-4D91-84D3-C87D412BF2D5}"/>
              </a:ext>
            </a:extLst>
          </p:cNvPr>
          <p:cNvSpPr txBox="1"/>
          <p:nvPr/>
        </p:nvSpPr>
        <p:spPr>
          <a:xfrm>
            <a:off x="7340138" y="4273786"/>
            <a:ext cx="4923593" cy="478376"/>
          </a:xfrm>
          <a:prstGeom prst="rect">
            <a:avLst/>
          </a:prstGeom>
          <a:noFill/>
        </p:spPr>
        <p:txBody>
          <a:bodyPr wrap="square" rtlCol="0">
            <a:spAutoFit/>
          </a:bodyPr>
          <a:lstStyle/>
          <a:p>
            <a:r>
              <a:rPr lang="en-US" sz="2448" dirty="0">
                <a:cs typeface="Segoe UI Light" panose="020B0502040204020203" pitchFamily="34" charset="0"/>
              </a:rPr>
              <a:t>(user history, news stories)</a:t>
            </a:r>
          </a:p>
        </p:txBody>
      </p:sp>
      <p:sp>
        <p:nvSpPr>
          <p:cNvPr id="14" name="TextBox 13">
            <a:extLst>
              <a:ext uri="{FF2B5EF4-FFF2-40B4-BE49-F238E27FC236}">
                <a16:creationId xmlns:a16="http://schemas.microsoft.com/office/drawing/2014/main" id="{2C9D66E3-7325-478D-B3F6-007E63E028DE}"/>
              </a:ext>
            </a:extLst>
          </p:cNvPr>
          <p:cNvSpPr txBox="1"/>
          <p:nvPr/>
        </p:nvSpPr>
        <p:spPr>
          <a:xfrm>
            <a:off x="7346263" y="4667722"/>
            <a:ext cx="2125366" cy="478376"/>
          </a:xfrm>
          <a:prstGeom prst="rect">
            <a:avLst/>
          </a:prstGeom>
          <a:noFill/>
        </p:spPr>
        <p:txBody>
          <a:bodyPr wrap="square" rtlCol="0">
            <a:spAutoFit/>
          </a:bodyPr>
          <a:lstStyle/>
          <a:p>
            <a:r>
              <a:rPr lang="en-US" sz="2448" dirty="0">
                <a:cs typeface="Segoe UI Light" panose="020B0502040204020203" pitchFamily="34" charset="0"/>
              </a:rPr>
              <a:t>(click-or-not)</a:t>
            </a:r>
          </a:p>
        </p:txBody>
      </p:sp>
      <p:sp>
        <p:nvSpPr>
          <p:cNvPr id="15" name="TextBox 14">
            <a:extLst>
              <a:ext uri="{FF2B5EF4-FFF2-40B4-BE49-F238E27FC236}">
                <a16:creationId xmlns:a16="http://schemas.microsoft.com/office/drawing/2014/main" id="{3B6D7A54-7D43-4FC6-A9BF-2A38B39ECC8F}"/>
              </a:ext>
            </a:extLst>
          </p:cNvPr>
          <p:cNvSpPr txBox="1"/>
          <p:nvPr/>
        </p:nvSpPr>
        <p:spPr>
          <a:xfrm>
            <a:off x="7449885" y="2434779"/>
            <a:ext cx="3141538" cy="478376"/>
          </a:xfrm>
          <a:prstGeom prst="rect">
            <a:avLst/>
          </a:prstGeom>
          <a:noFill/>
        </p:spPr>
        <p:txBody>
          <a:bodyPr wrap="square" rtlCol="0">
            <a:spAutoFit/>
          </a:bodyPr>
          <a:lstStyle/>
          <a:p>
            <a:r>
              <a:rPr lang="en-US" sz="2448" dirty="0">
                <a:cs typeface="Segoe UI Light" panose="020B0502040204020203" pitchFamily="34" charset="0"/>
              </a:rPr>
              <a:t>(selected news story)</a:t>
            </a:r>
          </a:p>
        </p:txBody>
      </p:sp>
      <p:pic>
        <p:nvPicPr>
          <p:cNvPr id="17" name="Picture 16">
            <a:extLst>
              <a:ext uri="{FF2B5EF4-FFF2-40B4-BE49-F238E27FC236}">
                <a16:creationId xmlns:a16="http://schemas.microsoft.com/office/drawing/2014/main" id="{CB9BEE89-CEDA-4201-BA35-11C03D640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025" y="3236798"/>
            <a:ext cx="1306783" cy="1306783"/>
          </a:xfrm>
          <a:prstGeom prst="rect">
            <a:avLst/>
          </a:prstGeom>
        </p:spPr>
      </p:pic>
      <p:sp>
        <p:nvSpPr>
          <p:cNvPr id="18" name="Freeform 248">
            <a:extLst>
              <a:ext uri="{FF2B5EF4-FFF2-40B4-BE49-F238E27FC236}">
                <a16:creationId xmlns:a16="http://schemas.microsoft.com/office/drawing/2014/main" id="{AFECB123-20EB-4D53-BEF5-C25B3F157E16}"/>
              </a:ext>
            </a:extLst>
          </p:cNvPr>
          <p:cNvSpPr>
            <a:spLocks/>
          </p:cNvSpPr>
          <p:nvPr/>
        </p:nvSpPr>
        <p:spPr bwMode="auto">
          <a:xfrm>
            <a:off x="4528613" y="3235762"/>
            <a:ext cx="2213572" cy="1307819"/>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3260" tIns="46630" rIns="93260" bIns="46630" numCol="1" anchor="t" anchorCtr="0" compatLnSpc="1">
            <a:prstTxWarp prst="textNoShape">
              <a:avLst/>
            </a:prstTxWarp>
          </a:bodyPr>
          <a:lstStyle/>
          <a:p>
            <a:endParaRPr lang="en-US" sz="1836"/>
          </a:p>
        </p:txBody>
      </p:sp>
      <p:sp>
        <p:nvSpPr>
          <p:cNvPr id="19" name="Rectangle 251">
            <a:extLst>
              <a:ext uri="{FF2B5EF4-FFF2-40B4-BE49-F238E27FC236}">
                <a16:creationId xmlns:a16="http://schemas.microsoft.com/office/drawing/2014/main" id="{494866EB-DFFC-47A4-814C-465A3E8F8FF0}"/>
              </a:ext>
            </a:extLst>
          </p:cNvPr>
          <p:cNvSpPr>
            <a:spLocks noChangeArrowheads="1"/>
          </p:cNvSpPr>
          <p:nvPr/>
        </p:nvSpPr>
        <p:spPr bwMode="auto">
          <a:xfrm>
            <a:off x="4641972" y="3522637"/>
            <a:ext cx="2055959" cy="6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4080" dirty="0">
                <a:solidFill>
                  <a:srgbClr val="FEFFFF"/>
                </a:solidFill>
                <a:latin typeface="Segoe UI Light" panose="020B0502040204020203" pitchFamily="34" charset="0"/>
                <a:cs typeface="Segoe UI Light" panose="020B0502040204020203" pitchFamily="34" charset="0"/>
              </a:rPr>
              <a:t>Learning</a:t>
            </a:r>
            <a:endParaRPr lang="en-US" altLang="en-US" sz="4080" dirty="0">
              <a:latin typeface="Segoe UI Light" panose="020B0502040204020203" pitchFamily="34" charset="0"/>
              <a:cs typeface="Segoe UI Light" panose="020B0502040204020203" pitchFamily="34" charset="0"/>
            </a:endParaRPr>
          </a:p>
        </p:txBody>
      </p:sp>
      <p:sp>
        <p:nvSpPr>
          <p:cNvPr id="20" name="Title 1">
            <a:extLst>
              <a:ext uri="{FF2B5EF4-FFF2-40B4-BE49-F238E27FC236}">
                <a16:creationId xmlns:a16="http://schemas.microsoft.com/office/drawing/2014/main" id="{97C04C46-EB6C-41A2-9C21-C457B25BEFAC}"/>
              </a:ext>
            </a:extLst>
          </p:cNvPr>
          <p:cNvSpPr>
            <a:spLocks noGrp="1"/>
          </p:cNvSpPr>
          <p:nvPr>
            <p:ph type="title"/>
          </p:nvPr>
        </p:nvSpPr>
        <p:spPr>
          <a:xfrm>
            <a:off x="0" y="99556"/>
            <a:ext cx="7566804" cy="1351952"/>
          </a:xfrm>
        </p:spPr>
        <p:txBody>
          <a:bodyPr>
            <a:normAutofit/>
          </a:bodyPr>
          <a:lstStyle/>
          <a:p>
            <a:r>
              <a:rPr lang="en-US" sz="6731" dirty="0">
                <a:latin typeface="Segoe UI Light" panose="020B0502040204020203" pitchFamily="34" charset="0"/>
                <a:cs typeface="Segoe UI Light" panose="020B0502040204020203" pitchFamily="34" charset="0"/>
              </a:rPr>
              <a:t>Interactive Learning</a:t>
            </a:r>
          </a:p>
        </p:txBody>
      </p:sp>
    </p:spTree>
    <p:extLst>
      <p:ext uri="{BB962C8B-B14F-4D97-AF65-F5344CB8AC3E}">
        <p14:creationId xmlns:p14="http://schemas.microsoft.com/office/powerpoint/2010/main" val="877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157E-736A-49ED-B658-AE6E7DA7E8A4}"/>
              </a:ext>
            </a:extLst>
          </p:cNvPr>
          <p:cNvSpPr>
            <a:spLocks noGrp="1"/>
          </p:cNvSpPr>
          <p:nvPr>
            <p:ph type="title"/>
          </p:nvPr>
        </p:nvSpPr>
        <p:spPr>
          <a:xfrm>
            <a:off x="0" y="68262"/>
            <a:ext cx="10724938" cy="1351952"/>
          </a:xfrm>
        </p:spPr>
        <p:txBody>
          <a:bodyPr>
            <a:normAutofit/>
          </a:bodyPr>
          <a:lstStyle/>
          <a:p>
            <a:r>
              <a:rPr lang="en-US" sz="6731" dirty="0">
                <a:latin typeface="Segoe UI Light" panose="020B0502040204020203" pitchFamily="34" charset="0"/>
                <a:cs typeface="Segoe UI Light" panose="020B0502040204020203" pitchFamily="34" charset="0"/>
              </a:rPr>
              <a:t>Q: Why Interactive Learning?</a:t>
            </a:r>
          </a:p>
        </p:txBody>
      </p:sp>
      <p:sp>
        <p:nvSpPr>
          <p:cNvPr id="3" name="Rectangle 2">
            <a:extLst>
              <a:ext uri="{FF2B5EF4-FFF2-40B4-BE49-F238E27FC236}">
                <a16:creationId xmlns:a16="http://schemas.microsoft.com/office/drawing/2014/main" id="{EBA30999-2062-4D35-AA89-04A947FBA8AD}"/>
              </a:ext>
            </a:extLst>
          </p:cNvPr>
          <p:cNvSpPr/>
          <p:nvPr/>
        </p:nvSpPr>
        <p:spPr>
          <a:xfrm>
            <a:off x="1791057" y="2659062"/>
            <a:ext cx="8452122" cy="2585323"/>
          </a:xfrm>
          <a:prstGeom prst="rect">
            <a:avLst/>
          </a:prstGeom>
        </p:spPr>
        <p:txBody>
          <a:bodyPr wrap="none">
            <a:spAutoFit/>
          </a:bodyPr>
          <a:lstStyle/>
          <a:p>
            <a:pPr algn="ctr"/>
            <a:r>
              <a:rPr lang="en-US" sz="5400" dirty="0">
                <a:latin typeface="Segoe UI Semilight" panose="020B0402040204020203" pitchFamily="34" charset="0"/>
                <a:cs typeface="Segoe UI Semilight" panose="020B0402040204020203" pitchFamily="34" charset="0"/>
              </a:rPr>
              <a:t>A: $$$</a:t>
            </a:r>
          </a:p>
          <a:p>
            <a:pPr algn="ctr"/>
            <a:r>
              <a:rPr lang="en-US" sz="5400" dirty="0">
                <a:latin typeface="Segoe UI Semilight" panose="020B0402040204020203" pitchFamily="34" charset="0"/>
                <a:cs typeface="Segoe UI Semilight" panose="020B0402040204020203" pitchFamily="34" charset="0"/>
              </a:rPr>
              <a:t>Use free interaction data </a:t>
            </a:r>
          </a:p>
          <a:p>
            <a:pPr algn="ctr"/>
            <a:r>
              <a:rPr lang="en-US" sz="5400" dirty="0">
                <a:latin typeface="Segoe UI Semilight" panose="020B0402040204020203" pitchFamily="34" charset="0"/>
                <a:cs typeface="Segoe UI Semilight" panose="020B0402040204020203" pitchFamily="34" charset="0"/>
              </a:rPr>
              <a:t>rather than expensive labels</a:t>
            </a:r>
          </a:p>
        </p:txBody>
      </p:sp>
    </p:spTree>
    <p:extLst>
      <p:ext uri="{BB962C8B-B14F-4D97-AF65-F5344CB8AC3E}">
        <p14:creationId xmlns:p14="http://schemas.microsoft.com/office/powerpoint/2010/main" val="141394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 [Read-Only]" id="{6F4885E9-16BF-45DA-8043-52AF389A1A37}" vid="{06FBAB65-A9D9-4EC4-8519-C553F3EA738E}"/>
    </a:ext>
  </a:extLst>
</a:theme>
</file>

<file path=ppt/theme/theme2.xml><?xml version="1.0" encoding="utf-8"?>
<a:theme xmlns:a="http://schemas.openxmlformats.org/drawingml/2006/main" name="5-50111_Build 2017_DARK GRAY TEMPLATE">
  <a:themeElements>
    <a:clrScheme name="Build 2017 Colors (Dark Gray)">
      <a:dk1>
        <a:srgbClr val="505050"/>
      </a:dk1>
      <a:lt1>
        <a:srgbClr val="FFFFFF"/>
      </a:lt1>
      <a:dk2>
        <a:srgbClr val="0078D7"/>
      </a:dk2>
      <a:lt2>
        <a:srgbClr val="EAEAEA"/>
      </a:lt2>
      <a:accent1>
        <a:srgbClr val="0078D7"/>
      </a:accent1>
      <a:accent2>
        <a:srgbClr val="00BCF2"/>
      </a:accent2>
      <a:accent3>
        <a:srgbClr val="EAEAEA"/>
      </a:accent3>
      <a:accent4>
        <a:srgbClr val="002050"/>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 [Read-Only]" id="{6F4885E9-16BF-45DA-8043-52AF389A1A37}" vid="{7C70E2A4-8980-409D-AC1F-E29167836A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8D393254D930438EAEFA57144E97A1" ma:contentTypeVersion="6" ma:contentTypeDescription="Create a new document." ma:contentTypeScope="" ma:versionID="bdccdb9ec3cd96d4a2203dcfa437179f">
  <xsd:schema xmlns:xsd="http://www.w3.org/2001/XMLSchema" xmlns:xs="http://www.w3.org/2001/XMLSchema" xmlns:p="http://schemas.microsoft.com/office/2006/metadata/properties" xmlns:ns2="ed971524-76e7-40a8-a01a-f99956bd178c" xmlns:ns3="b0e4521d-181b-4aee-b4a8-952b2bc14729" targetNamespace="http://schemas.microsoft.com/office/2006/metadata/properties" ma:root="true" ma:fieldsID="80012492a16301da3041285270577291" ns2:_="" ns3:_="">
    <xsd:import namespace="ed971524-76e7-40a8-a01a-f99956bd178c"/>
    <xsd:import namespace="b0e4521d-181b-4aee-b4a8-952b2bc147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71524-76e7-40a8-a01a-f99956bd17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e4521d-181b-4aee-b4a8-952b2bc1472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hidden="true" ma:internalName="LastSharedByUser" ma:readOnly="true">
      <xsd:simpleType>
        <xsd:restriction base="dms:Note"/>
      </xsd:simpleType>
    </xsd:element>
    <xsd:element name="LastSharedByTime" ma:index="13" nillable="true" ma:displayName="Last Shared By Time" ma:description=""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480EC34F-A5B9-4BB9-BF4F-A0D0562F0B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71524-76e7-40a8-a01a-f99956bd178c"/>
    <ds:schemaRef ds:uri="b0e4521d-181b-4aee-b4a8-952b2bc14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b0e4521d-181b-4aee-b4a8-952b2bc14729"/>
    <ds:schemaRef ds:uri="http://purl.org/dc/terms/"/>
    <ds:schemaRef ds:uri="ed971524-76e7-40a8-a01a-f99956bd178c"/>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Att1802.tmp</Template>
  <TotalTime>10953</TotalTime>
  <Words>1731</Words>
  <Application>Microsoft Office PowerPoint</Application>
  <PresentationFormat>Custom</PresentationFormat>
  <Paragraphs>330</Paragraphs>
  <Slides>46</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Cambria Math</vt:lpstr>
      <vt:lpstr>Consolas</vt:lpstr>
      <vt:lpstr>Nirmala UI Semilight</vt:lpstr>
      <vt:lpstr>Segoe UI</vt:lpstr>
      <vt:lpstr>Segoe UI Light</vt:lpstr>
      <vt:lpstr>Segoe UI Semilight</vt:lpstr>
      <vt:lpstr>Wingdings</vt:lpstr>
      <vt:lpstr>5-50111_Build 2017_LIGHT GRAY TEMPLATE</vt:lpstr>
      <vt:lpstr>5-50111_Build 2017_DARK GRAY TEMPLATE</vt:lpstr>
      <vt:lpstr>Real World Interactive Learning</vt:lpstr>
      <vt:lpstr>PowerPoint Presentation</vt:lpstr>
      <vt:lpstr>Supervised Learning is cool</vt:lpstr>
      <vt:lpstr>PowerPoint Presentation</vt:lpstr>
      <vt:lpstr>A standard pipeline</vt:lpstr>
      <vt:lpstr>Q: What goes wrong?</vt:lpstr>
      <vt:lpstr>Q: What goes wrong?</vt:lpstr>
      <vt:lpstr>Interactive Learning</vt:lpstr>
      <vt:lpstr>Q: Why Interactive Learning?</vt:lpstr>
      <vt:lpstr>Q: Why Interactive Learning?</vt:lpstr>
      <vt:lpstr>Flavors of Interactive Learning</vt:lpstr>
      <vt:lpstr>What is RL?</vt:lpstr>
      <vt:lpstr>Contextual bandits (CBs)</vt:lpstr>
      <vt:lpstr>Contextual bandits (CBs)</vt:lpstr>
      <vt:lpstr>PowerPoint Presentation</vt:lpstr>
      <vt:lpstr>Other Real-world Applications</vt:lpstr>
      <vt:lpstr>Why CBs?</vt:lpstr>
      <vt:lpstr>Take-aways</vt:lpstr>
      <vt:lpstr>Outline</vt:lpstr>
      <vt:lpstr>PowerPoint Presentation</vt:lpstr>
      <vt:lpstr>Policies</vt:lpstr>
      <vt:lpstr>Exploration</vt:lpstr>
      <vt:lpstr>Exploration</vt:lpstr>
      <vt:lpstr>Exploration</vt:lpstr>
      <vt:lpstr>Inverse Propensity Score(IPS) [HT ‘52]</vt:lpstr>
      <vt:lpstr>What do we know about IPS?</vt:lpstr>
      <vt:lpstr>Reward over time</vt:lpstr>
      <vt:lpstr>Better Evaluation Techniques</vt:lpstr>
      <vt:lpstr>Learning from Exploration [‘Z 03]</vt:lpstr>
      <vt:lpstr>Vowpal Wabbit: Online/Fast learning</vt:lpstr>
      <vt:lpstr>VW for Contextual Bandit Learning</vt:lpstr>
      <vt:lpstr>Better Learning from Exploration Data</vt:lpstr>
      <vt:lpstr>Evaluating Online Learning</vt:lpstr>
      <vt:lpstr>How do you do Exploration?</vt:lpstr>
      <vt:lpstr>Better Exploration Algorithms</vt:lpstr>
      <vt:lpstr>Ensemble-based exploration</vt:lpstr>
      <vt:lpstr>UCB-based exploration</vt:lpstr>
      <vt:lpstr>UCB-based exploration</vt:lpstr>
      <vt:lpstr>UCB-based exploration</vt:lpstr>
      <vt:lpstr>Evaluating Exploration Algorithms</vt:lpstr>
      <vt:lpstr>Evaluating Exploration Algorithms</vt:lpstr>
      <vt:lpstr>Simulating Exploration Algorithms</vt:lpstr>
      <vt:lpstr>Simulating Exploration Algorithms</vt:lpstr>
      <vt:lpstr>More Details!</vt:lpstr>
      <vt:lpstr>Take-aways</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Build 2017</dc:subject>
  <dc:creator>Markus Cozowicz</dc:creator>
  <cp:keywords>Microsoft Build 2017</cp:keywords>
  <dc:description>Template: Mitchell Derrey, Silver Fox Productions_x000d_
Formatting: _x000d_
Audience Type:</dc:description>
  <cp:lastModifiedBy>Alekh Agarwal</cp:lastModifiedBy>
  <cp:revision>129</cp:revision>
  <dcterms:created xsi:type="dcterms:W3CDTF">2017-05-02T22:18:11Z</dcterms:created>
  <dcterms:modified xsi:type="dcterms:W3CDTF">2018-08-19T07:22:26Z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0x010100D38D393254D930438EAEFA57144E97A1</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53;#Washington State Convention and Trade Center|2ebf141d-f871-4cc9-bf08-f87f112ab464</vt:lpwstr>
  </property>
  <property fmtid="{D5CDD505-2E9C-101B-9397-08002B2CF9AE}" pid="7" name="Track">
    <vt:lpwstr/>
  </property>
  <property fmtid="{D5CDD505-2E9C-101B-9397-08002B2CF9AE}" pid="8" name="Event Location">
    <vt:lpwstr>52;#Seattle|54f46ed2-c77e-4a59-b182-a4171fdb0d11</vt:lpwstr>
  </property>
  <property fmtid="{D5CDD505-2E9C-101B-9397-08002B2CF9AE}" pid="9" name="Campaign">
    <vt:lpwstr/>
  </property>
  <property fmtid="{D5CDD505-2E9C-101B-9397-08002B2CF9AE}" pid="10" name="IsMyDocuments">
    <vt:bool>true</vt:bool>
  </property>
  <property fmtid="{D5CDD505-2E9C-101B-9397-08002B2CF9AE}" pid="11" name="TaxKeyword">
    <vt:lpwstr>315;#Microsoft Build 2017|0407fc0d-d203-4d0a-848e-0398e286e7e2</vt:lpwstr>
  </property>
  <property fmtid="{D5CDD505-2E9C-101B-9397-08002B2CF9AE}" pid="12" name="Audience1">
    <vt:lpwstr>316;#developers|8e4a08dc-5d95-4156-ab65-f22579a1592a</vt:lpwstr>
  </property>
  <property fmtid="{D5CDD505-2E9C-101B-9397-08002B2CF9AE}" pid="13" name="Event Name">
    <vt:lpwstr>47;#Build|58542b36-5bf5-46a6-a53f-a41fb7a73785</vt:lpwstr>
  </property>
</Properties>
</file>