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5" r:id="rId4"/>
    <p:sldMasterId id="2147484495" r:id="rId5"/>
  </p:sldMasterIdLst>
  <p:notesMasterIdLst>
    <p:notesMasterId r:id="rId63"/>
  </p:notesMasterIdLst>
  <p:handoutMasterIdLst>
    <p:handoutMasterId r:id="rId64"/>
  </p:handoutMasterIdLst>
  <p:sldIdLst>
    <p:sldId id="256" r:id="rId6"/>
    <p:sldId id="310" r:id="rId7"/>
    <p:sldId id="283" r:id="rId8"/>
    <p:sldId id="284" r:id="rId9"/>
    <p:sldId id="285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86" r:id="rId19"/>
    <p:sldId id="333" r:id="rId20"/>
    <p:sldId id="295" r:id="rId21"/>
    <p:sldId id="296" r:id="rId22"/>
    <p:sldId id="342" r:id="rId23"/>
    <p:sldId id="297" r:id="rId24"/>
    <p:sldId id="340" r:id="rId25"/>
    <p:sldId id="335" r:id="rId26"/>
    <p:sldId id="334" r:id="rId27"/>
    <p:sldId id="299" r:id="rId28"/>
    <p:sldId id="298" r:id="rId29"/>
    <p:sldId id="308" r:id="rId30"/>
    <p:sldId id="300" r:id="rId31"/>
    <p:sldId id="301" r:id="rId32"/>
    <p:sldId id="302" r:id="rId33"/>
    <p:sldId id="314" r:id="rId34"/>
    <p:sldId id="304" r:id="rId35"/>
    <p:sldId id="305" r:id="rId36"/>
    <p:sldId id="309" r:id="rId37"/>
    <p:sldId id="306" r:id="rId38"/>
    <p:sldId id="336" r:id="rId39"/>
    <p:sldId id="307" r:id="rId40"/>
    <p:sldId id="315" r:id="rId41"/>
    <p:sldId id="316" r:id="rId42"/>
    <p:sldId id="343" r:id="rId43"/>
    <p:sldId id="344" r:id="rId44"/>
    <p:sldId id="318" r:id="rId45"/>
    <p:sldId id="332" r:id="rId46"/>
    <p:sldId id="331" r:id="rId47"/>
    <p:sldId id="319" r:id="rId48"/>
    <p:sldId id="320" r:id="rId49"/>
    <p:sldId id="321" r:id="rId50"/>
    <p:sldId id="322" r:id="rId51"/>
    <p:sldId id="323" r:id="rId52"/>
    <p:sldId id="324" r:id="rId53"/>
    <p:sldId id="326" r:id="rId54"/>
    <p:sldId id="328" r:id="rId55"/>
    <p:sldId id="327" r:id="rId56"/>
    <p:sldId id="329" r:id="rId57"/>
    <p:sldId id="330" r:id="rId58"/>
    <p:sldId id="337" r:id="rId59"/>
    <p:sldId id="338" r:id="rId60"/>
    <p:sldId id="341" r:id="rId61"/>
    <p:sldId id="345" r:id="rId62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229A67-AD9C-4AFC-B60C-00EAA4B0DB5D}">
          <p14:sldIdLst>
            <p14:sldId id="256"/>
            <p14:sldId id="310"/>
            <p14:sldId id="283"/>
            <p14:sldId id="284"/>
            <p14:sldId id="285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86"/>
            <p14:sldId id="333"/>
            <p14:sldId id="295"/>
            <p14:sldId id="296"/>
            <p14:sldId id="342"/>
            <p14:sldId id="297"/>
            <p14:sldId id="340"/>
            <p14:sldId id="335"/>
            <p14:sldId id="334"/>
            <p14:sldId id="299"/>
            <p14:sldId id="298"/>
            <p14:sldId id="308"/>
            <p14:sldId id="300"/>
            <p14:sldId id="301"/>
            <p14:sldId id="302"/>
            <p14:sldId id="314"/>
            <p14:sldId id="304"/>
            <p14:sldId id="305"/>
            <p14:sldId id="309"/>
            <p14:sldId id="306"/>
            <p14:sldId id="336"/>
            <p14:sldId id="307"/>
            <p14:sldId id="315"/>
            <p14:sldId id="316"/>
            <p14:sldId id="343"/>
            <p14:sldId id="344"/>
            <p14:sldId id="318"/>
            <p14:sldId id="332"/>
            <p14:sldId id="331"/>
            <p14:sldId id="319"/>
            <p14:sldId id="320"/>
            <p14:sldId id="321"/>
            <p14:sldId id="322"/>
            <p14:sldId id="323"/>
            <p14:sldId id="324"/>
            <p14:sldId id="326"/>
            <p14:sldId id="328"/>
            <p14:sldId id="327"/>
            <p14:sldId id="329"/>
            <p14:sldId id="330"/>
            <p14:sldId id="337"/>
            <p14:sldId id="338"/>
            <p14:sldId id="341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Mitchell Derrey" initials="MD" lastIdx="8" clrIdx="4">
    <p:extLst>
      <p:ext uri="{19B8F6BF-5375-455C-9EA6-DF929625EA0E}">
        <p15:presenceInfo xmlns:p15="http://schemas.microsoft.com/office/powerpoint/2012/main" userId="S-1-5-21-383413107-1061881802-891584314-4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FF"/>
    <a:srgbClr val="737373"/>
    <a:srgbClr val="0078D7"/>
    <a:srgbClr val="FFFFFF"/>
    <a:srgbClr val="323232"/>
    <a:srgbClr val="E6E6E6"/>
    <a:srgbClr val="D2D2D2"/>
    <a:srgbClr val="505050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26" autoAdjust="0"/>
    <p:restoredTop sz="92136" autoAdjust="0"/>
  </p:normalViewPr>
  <p:slideViewPr>
    <p:cSldViewPr>
      <p:cViewPr varScale="1">
        <p:scale>
          <a:sx n="98" d="100"/>
          <a:sy n="98" d="100"/>
        </p:scale>
        <p:origin x="124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2102"/>
    </p:cViewPr>
  </p:sorterViewPr>
  <p:notesViewPr>
    <p:cSldViewPr showGuides="1">
      <p:cViewPr varScale="1">
        <p:scale>
          <a:sx n="81" d="100"/>
          <a:sy n="81" d="100"/>
        </p:scale>
        <p:origin x="304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Day 1/Day 1</c:v>
                </c:pt>
                <c:pt idx="1">
                  <c:v>Day 1/Day 2</c:v>
                </c:pt>
                <c:pt idx="2">
                  <c:v>Day 1/Day 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1</c:v>
                </c:pt>
                <c:pt idx="1">
                  <c:v>0.56799999999999995</c:v>
                </c:pt>
                <c:pt idx="2">
                  <c:v>0.628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69-4948-9EF3-4B8A0C44F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3242240"/>
        <c:axId val="663238304"/>
      </c:barChart>
      <c:catAx>
        <c:axId val="66324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238304"/>
        <c:crosses val="autoZero"/>
        <c:auto val="1"/>
        <c:lblAlgn val="ctr"/>
        <c:lblOffset val="100"/>
        <c:noMultiLvlLbl val="0"/>
      </c:catAx>
      <c:valAx>
        <c:axId val="6632383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aseline="0" dirty="0">
                    <a:solidFill>
                      <a:srgbClr val="000000"/>
                    </a:solidFill>
                  </a:rPr>
                  <a:t>Fraction value retained</a:t>
                </a:r>
              </a:p>
            </c:rich>
          </c:tx>
          <c:layout>
            <c:manualLayout>
              <c:xMode val="edge"/>
              <c:yMode val="edge"/>
              <c:x val="1.1348284730378669E-2"/>
              <c:y val="1.708652656833678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242240"/>
        <c:crosses val="autoZero"/>
        <c:crossBetween val="between"/>
        <c:majorUnit val="0.2"/>
      </c:valAx>
      <c:spPr>
        <a:solidFill>
          <a:schemeClr val="accent5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803EAF-1DAD-4722-B3A3-4E72575D47C7}" type="doc">
      <dgm:prSet loTypeId="urn:microsoft.com/office/officeart/2005/8/layout/cycle8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889AC00-DE09-4D9D-AE6F-ADA3FB10A467}">
      <dgm:prSet phldrT="[Text]" custT="1"/>
      <dgm:spPr>
        <a:xfrm>
          <a:off x="751811" y="180598"/>
          <a:ext cx="2531455" cy="2531455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7FBA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lIns="0" tIns="0" rIns="0" bIns="0"/>
        <a:lstStyle/>
        <a:p>
          <a:r>
            <a:rPr lang="en-US" sz="2000" dirty="0">
              <a:solidFill>
                <a:srgbClr val="7FBA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Explore</a:t>
          </a:r>
          <a:endParaRPr lang="en-US" sz="1600" dirty="0">
            <a:solidFill>
              <a:srgbClr val="7FBA00">
                <a:hueOff val="0"/>
                <a:satOff val="0"/>
                <a:lumOff val="0"/>
                <a:alphaOff val="0"/>
              </a:srgbClr>
            </a:solidFill>
            <a:latin typeface="Segoe UI"/>
            <a:ea typeface="+mn-ea"/>
            <a:cs typeface="+mn-cs"/>
          </a:endParaRPr>
        </a:p>
      </dgm:t>
    </dgm:pt>
    <dgm:pt modelId="{81877BD2-AB26-4A77-85E3-5C2FB3B9C467}" type="parTrans" cxnId="{FB82497C-EAFA-41FE-9B64-28A3CF19FB8B}">
      <dgm:prSet/>
      <dgm:spPr/>
      <dgm:t>
        <a:bodyPr/>
        <a:lstStyle/>
        <a:p>
          <a:endParaRPr lang="en-US"/>
        </a:p>
      </dgm:t>
    </dgm:pt>
    <dgm:pt modelId="{47C4B794-891E-43EC-8B34-346D9EA9C6FA}" type="sibTrans" cxnId="{FB82497C-EAFA-41FE-9B64-28A3CF19FB8B}">
      <dgm:prSet/>
      <dgm:spPr/>
      <dgm:t>
        <a:bodyPr/>
        <a:lstStyle/>
        <a:p>
          <a:endParaRPr lang="en-US"/>
        </a:p>
      </dgm:t>
    </dgm:pt>
    <dgm:pt modelId="{5644689A-FBAB-4561-B25B-CED994A41C23}">
      <dgm:prSet custT="1"/>
      <dgm:spPr>
        <a:xfrm>
          <a:off x="751811" y="265583"/>
          <a:ext cx="2531455" cy="2531455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lIns="0" tIns="0" rIns="0" bIns="0"/>
        <a:lstStyle/>
        <a:p>
          <a:r>
            <a:rPr lang="en-US" sz="2000" dirty="0">
              <a:solidFill>
                <a:schemeClr val="accent1"/>
              </a:solidFill>
              <a:latin typeface="Segoe UI"/>
              <a:ea typeface="+mn-ea"/>
              <a:cs typeface="+mn-cs"/>
            </a:rPr>
            <a:t>Log</a:t>
          </a:r>
          <a:endParaRPr lang="en-US" sz="1600" dirty="0">
            <a:solidFill>
              <a:schemeClr val="accent1"/>
            </a:solidFill>
            <a:latin typeface="Segoe UI"/>
            <a:ea typeface="+mn-ea"/>
            <a:cs typeface="+mn-cs"/>
          </a:endParaRPr>
        </a:p>
      </dgm:t>
    </dgm:pt>
    <dgm:pt modelId="{73240882-1CFF-4669-9D27-2A0EE469F666}" type="parTrans" cxnId="{5E117488-68DE-4F30-9CDE-56E57E815BD6}">
      <dgm:prSet/>
      <dgm:spPr/>
      <dgm:t>
        <a:bodyPr/>
        <a:lstStyle/>
        <a:p>
          <a:endParaRPr lang="en-US"/>
        </a:p>
      </dgm:t>
    </dgm:pt>
    <dgm:pt modelId="{BC8E5E8F-19F9-4BAF-8BD0-31170BC8DA6E}" type="sibTrans" cxnId="{5E117488-68DE-4F30-9CDE-56E57E815BD6}">
      <dgm:prSet/>
      <dgm:spPr/>
      <dgm:t>
        <a:bodyPr/>
        <a:lstStyle/>
        <a:p>
          <a:endParaRPr lang="en-US"/>
        </a:p>
      </dgm:t>
    </dgm:pt>
    <dgm:pt modelId="{7658B82C-2334-40B4-B858-FD84B0720115}">
      <dgm:prSet phldrT="[Text]" custT="1"/>
      <dgm:spPr>
        <a:xfrm>
          <a:off x="666827" y="180598"/>
          <a:ext cx="2531455" cy="2531455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lIns="0" tIns="0" rIns="0" bIns="0"/>
        <a:lstStyle/>
        <a:p>
          <a:r>
            <a:rPr lang="en-US" sz="2000" dirty="0">
              <a:solidFill>
                <a:schemeClr val="tx1"/>
              </a:solidFill>
              <a:latin typeface="Segoe UI"/>
              <a:ea typeface="+mn-ea"/>
              <a:cs typeface="+mn-cs"/>
            </a:rPr>
            <a:t>Deploy</a:t>
          </a:r>
        </a:p>
      </dgm:t>
    </dgm:pt>
    <dgm:pt modelId="{A1B8D406-6CBE-49ED-912C-CB03E4D5AA83}" type="sibTrans" cxnId="{588278E3-41B7-4470-B45B-1D56AABF218B}">
      <dgm:prSet/>
      <dgm:spPr/>
      <dgm:t>
        <a:bodyPr/>
        <a:lstStyle/>
        <a:p>
          <a:endParaRPr lang="en-US"/>
        </a:p>
      </dgm:t>
    </dgm:pt>
    <dgm:pt modelId="{6D3A2644-AA6F-458A-AF02-0F504EB9239D}" type="parTrans" cxnId="{588278E3-41B7-4470-B45B-1D56AABF218B}">
      <dgm:prSet/>
      <dgm:spPr/>
      <dgm:t>
        <a:bodyPr/>
        <a:lstStyle/>
        <a:p>
          <a:endParaRPr lang="en-US"/>
        </a:p>
      </dgm:t>
    </dgm:pt>
    <dgm:pt modelId="{047CC698-B81D-4D46-A542-C15B65206B52}">
      <dgm:prSet custT="1"/>
      <dgm:spPr>
        <a:xfrm>
          <a:off x="666827" y="265583"/>
          <a:ext cx="2531455" cy="2531455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lIns="0" tIns="0" rIns="0" bIns="0"/>
        <a:lstStyle/>
        <a:p>
          <a:r>
            <a:rPr lang="en-US" sz="2000" dirty="0">
              <a:solidFill>
                <a:srgbClr val="FF0000"/>
              </a:solidFill>
              <a:latin typeface="Segoe UI"/>
              <a:ea typeface="+mn-ea"/>
              <a:cs typeface="+mn-cs"/>
            </a:rPr>
            <a:t>Learn</a:t>
          </a:r>
          <a:endParaRPr lang="en-US" sz="1600" dirty="0">
            <a:solidFill>
              <a:srgbClr val="FF0000"/>
            </a:solidFill>
            <a:latin typeface="Segoe UI"/>
            <a:ea typeface="+mn-ea"/>
            <a:cs typeface="+mn-cs"/>
          </a:endParaRPr>
        </a:p>
      </dgm:t>
    </dgm:pt>
    <dgm:pt modelId="{594C0FD4-590A-4AC5-9AF6-A1214F03E571}" type="sibTrans" cxnId="{91C716AD-9A54-478C-BF53-A708293F009A}">
      <dgm:prSet/>
      <dgm:spPr/>
      <dgm:t>
        <a:bodyPr/>
        <a:lstStyle/>
        <a:p>
          <a:endParaRPr lang="en-US"/>
        </a:p>
      </dgm:t>
    </dgm:pt>
    <dgm:pt modelId="{84A14D1F-26BF-490C-87D8-BA1077CA4ACA}" type="parTrans" cxnId="{91C716AD-9A54-478C-BF53-A708293F009A}">
      <dgm:prSet/>
      <dgm:spPr/>
      <dgm:t>
        <a:bodyPr/>
        <a:lstStyle/>
        <a:p>
          <a:endParaRPr lang="en-US"/>
        </a:p>
      </dgm:t>
    </dgm:pt>
    <dgm:pt modelId="{74431B1F-E8EB-49AC-9870-13F6E1F516BC}" type="pres">
      <dgm:prSet presAssocID="{1B803EAF-1DAD-4722-B3A3-4E72575D47C7}" presName="compositeShape" presStyleCnt="0">
        <dgm:presLayoutVars>
          <dgm:chMax val="7"/>
          <dgm:dir/>
          <dgm:resizeHandles val="exact"/>
        </dgm:presLayoutVars>
      </dgm:prSet>
      <dgm:spPr/>
    </dgm:pt>
    <dgm:pt modelId="{F1CB7907-07C1-4969-A5B9-1A937EB68E41}" type="pres">
      <dgm:prSet presAssocID="{1B803EAF-1DAD-4722-B3A3-4E72575D47C7}" presName="wedge1" presStyleLbl="node1" presStyleIdx="0" presStyleCnt="4"/>
      <dgm:spPr>
        <a:prstGeom prst="pie">
          <a:avLst>
            <a:gd name="adj1" fmla="val 16200000"/>
            <a:gd name="adj2" fmla="val 0"/>
          </a:avLst>
        </a:prstGeom>
      </dgm:spPr>
    </dgm:pt>
    <dgm:pt modelId="{AFD96F97-1240-4CFA-B0A0-2BEE59C4FC17}" type="pres">
      <dgm:prSet presAssocID="{1B803EAF-1DAD-4722-B3A3-4E72575D47C7}" presName="dummy1a" presStyleCnt="0"/>
      <dgm:spPr/>
    </dgm:pt>
    <dgm:pt modelId="{140C41BD-6C66-416D-8AD3-65A410D3D7B7}" type="pres">
      <dgm:prSet presAssocID="{1B803EAF-1DAD-4722-B3A3-4E72575D47C7}" presName="dummy1b" presStyleCnt="0"/>
      <dgm:spPr/>
    </dgm:pt>
    <dgm:pt modelId="{2A435711-5ED3-4E22-91E9-CD3ADEBC39BD}" type="pres">
      <dgm:prSet presAssocID="{1B803EAF-1DAD-4722-B3A3-4E72575D47C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0C051CB-7A44-4CAB-B171-95AFD8B18EB9}" type="pres">
      <dgm:prSet presAssocID="{1B803EAF-1DAD-4722-B3A3-4E72575D47C7}" presName="wedge2" presStyleLbl="node1" presStyleIdx="1" presStyleCnt="4"/>
      <dgm:spPr>
        <a:prstGeom prst="pie">
          <a:avLst>
            <a:gd name="adj1" fmla="val 0"/>
            <a:gd name="adj2" fmla="val 5400000"/>
          </a:avLst>
        </a:prstGeom>
      </dgm:spPr>
    </dgm:pt>
    <dgm:pt modelId="{4CE357CA-0AAD-4E63-811E-ECB8AE4D95DD}" type="pres">
      <dgm:prSet presAssocID="{1B803EAF-1DAD-4722-B3A3-4E72575D47C7}" presName="dummy2a" presStyleCnt="0"/>
      <dgm:spPr/>
    </dgm:pt>
    <dgm:pt modelId="{39BB32AE-823E-43C1-9638-FC3D084AD6CA}" type="pres">
      <dgm:prSet presAssocID="{1B803EAF-1DAD-4722-B3A3-4E72575D47C7}" presName="dummy2b" presStyleCnt="0"/>
      <dgm:spPr/>
    </dgm:pt>
    <dgm:pt modelId="{0EDA0842-7430-41A5-AB44-E8C4AF91C06B}" type="pres">
      <dgm:prSet presAssocID="{1B803EAF-1DAD-4722-B3A3-4E72575D47C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1BEB836-1D4F-40D8-9A6E-AFE7B5388216}" type="pres">
      <dgm:prSet presAssocID="{1B803EAF-1DAD-4722-B3A3-4E72575D47C7}" presName="wedge3" presStyleLbl="node1" presStyleIdx="2" presStyleCnt="4"/>
      <dgm:spPr>
        <a:prstGeom prst="pie">
          <a:avLst>
            <a:gd name="adj1" fmla="val 5400000"/>
            <a:gd name="adj2" fmla="val 10800000"/>
          </a:avLst>
        </a:prstGeom>
      </dgm:spPr>
    </dgm:pt>
    <dgm:pt modelId="{86078FD2-3FC4-4763-925C-15D163C42610}" type="pres">
      <dgm:prSet presAssocID="{1B803EAF-1DAD-4722-B3A3-4E72575D47C7}" presName="dummy3a" presStyleCnt="0"/>
      <dgm:spPr/>
    </dgm:pt>
    <dgm:pt modelId="{10566824-42CB-4232-A5D9-FB4CCFBEA504}" type="pres">
      <dgm:prSet presAssocID="{1B803EAF-1DAD-4722-B3A3-4E72575D47C7}" presName="dummy3b" presStyleCnt="0"/>
      <dgm:spPr/>
    </dgm:pt>
    <dgm:pt modelId="{52EC6612-C41B-4D97-885F-B9ED31F88B5C}" type="pres">
      <dgm:prSet presAssocID="{1B803EAF-1DAD-4722-B3A3-4E72575D47C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B8099ED-FD82-49C3-A386-0ECA8F73718C}" type="pres">
      <dgm:prSet presAssocID="{1B803EAF-1DAD-4722-B3A3-4E72575D47C7}" presName="wedge4" presStyleLbl="node1" presStyleIdx="3" presStyleCnt="4"/>
      <dgm:spPr>
        <a:prstGeom prst="pie">
          <a:avLst>
            <a:gd name="adj1" fmla="val 10800000"/>
            <a:gd name="adj2" fmla="val 16200000"/>
          </a:avLst>
        </a:prstGeom>
      </dgm:spPr>
    </dgm:pt>
    <dgm:pt modelId="{2A0F75BE-4E03-4B08-8A0A-2D908D9A20D6}" type="pres">
      <dgm:prSet presAssocID="{1B803EAF-1DAD-4722-B3A3-4E72575D47C7}" presName="dummy4a" presStyleCnt="0"/>
      <dgm:spPr/>
    </dgm:pt>
    <dgm:pt modelId="{25A06547-B544-4892-BF91-73E76BCC0F0D}" type="pres">
      <dgm:prSet presAssocID="{1B803EAF-1DAD-4722-B3A3-4E72575D47C7}" presName="dummy4b" presStyleCnt="0"/>
      <dgm:spPr/>
    </dgm:pt>
    <dgm:pt modelId="{6EFA4165-9322-4B79-8F85-28409318C61A}" type="pres">
      <dgm:prSet presAssocID="{1B803EAF-1DAD-4722-B3A3-4E72575D47C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D998BBE-88C8-4F61-82EB-0F3BE1C86337}" type="pres">
      <dgm:prSet presAssocID="{47C4B794-891E-43EC-8B34-346D9EA9C6FA}" presName="arrowWedge1" presStyleLbl="fgSibTrans2D1" presStyleIdx="0" presStyleCnt="4"/>
      <dgm:spPr>
        <a:xfrm>
          <a:off x="595102" y="23889"/>
          <a:ext cx="2844874" cy="284487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7FBA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3A1FC5B8-5732-4EFD-9BEE-67B11D087404}" type="pres">
      <dgm:prSet presAssocID="{BC8E5E8F-19F9-4BAF-8BD0-31170BC8DA6E}" presName="arrowWedge2" presStyleLbl="fgSibTrans2D1" presStyleIdx="1" presStyleCnt="4"/>
      <dgm:spPr>
        <a:xfrm>
          <a:off x="595102" y="108874"/>
          <a:ext cx="2844874" cy="284487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9677D295-76A3-4E02-AE91-DC0E5C72C05E}" type="pres">
      <dgm:prSet presAssocID="{594C0FD4-590A-4AC5-9AF6-A1214F03E571}" presName="arrowWedge3" presStyleLbl="fgSibTrans2D1" presStyleIdx="2" presStyleCnt="4"/>
      <dgm:spPr>
        <a:xfrm>
          <a:off x="510118" y="108874"/>
          <a:ext cx="2844874" cy="284487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2ECDFB42-2B04-41E0-9B7E-C8AF23A1695B}" type="pres">
      <dgm:prSet presAssocID="{A1B8D406-6CBE-49ED-912C-CB03E4D5AA83}" presName="arrowWedge4" presStyleLbl="fgSibTrans2D1" presStyleIdx="3" presStyleCnt="4"/>
      <dgm:spPr>
        <a:xfrm>
          <a:off x="510118" y="23889"/>
          <a:ext cx="2844874" cy="284487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tx1"/>
        </a:soli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</dgm:ptLst>
  <dgm:cxnLst>
    <dgm:cxn modelId="{370B2303-5AD2-4E8A-8599-80F5AE87D259}" type="presOf" srcId="{F889AC00-DE09-4D9D-AE6F-ADA3FB10A467}" destId="{F1CB7907-07C1-4969-A5B9-1A937EB68E41}" srcOrd="0" destOrd="0" presId="urn:microsoft.com/office/officeart/2005/8/layout/cycle8"/>
    <dgm:cxn modelId="{FF81E928-5EBB-4507-8159-0BF9A7455342}" type="presOf" srcId="{1B803EAF-1DAD-4722-B3A3-4E72575D47C7}" destId="{74431B1F-E8EB-49AC-9870-13F6E1F516BC}" srcOrd="0" destOrd="0" presId="urn:microsoft.com/office/officeart/2005/8/layout/cycle8"/>
    <dgm:cxn modelId="{4DA62533-5F19-444F-905B-6D3BEEC2989D}" type="presOf" srcId="{047CC698-B81D-4D46-A542-C15B65206B52}" destId="{52EC6612-C41B-4D97-885F-B9ED31F88B5C}" srcOrd="1" destOrd="0" presId="urn:microsoft.com/office/officeart/2005/8/layout/cycle8"/>
    <dgm:cxn modelId="{FB82497C-EAFA-41FE-9B64-28A3CF19FB8B}" srcId="{1B803EAF-1DAD-4722-B3A3-4E72575D47C7}" destId="{F889AC00-DE09-4D9D-AE6F-ADA3FB10A467}" srcOrd="0" destOrd="0" parTransId="{81877BD2-AB26-4A77-85E3-5C2FB3B9C467}" sibTransId="{47C4B794-891E-43EC-8B34-346D9EA9C6FA}"/>
    <dgm:cxn modelId="{C81FDC7F-A18E-472E-AD96-F04B91C972BF}" type="presOf" srcId="{7658B82C-2334-40B4-B858-FD84B0720115}" destId="{6EFA4165-9322-4B79-8F85-28409318C61A}" srcOrd="1" destOrd="0" presId="urn:microsoft.com/office/officeart/2005/8/layout/cycle8"/>
    <dgm:cxn modelId="{5E117488-68DE-4F30-9CDE-56E57E815BD6}" srcId="{1B803EAF-1DAD-4722-B3A3-4E72575D47C7}" destId="{5644689A-FBAB-4561-B25B-CED994A41C23}" srcOrd="1" destOrd="0" parTransId="{73240882-1CFF-4669-9D27-2A0EE469F666}" sibTransId="{BC8E5E8F-19F9-4BAF-8BD0-31170BC8DA6E}"/>
    <dgm:cxn modelId="{5B27D7A6-A8E6-4ABB-8323-F2E0281F5EF8}" type="presOf" srcId="{F889AC00-DE09-4D9D-AE6F-ADA3FB10A467}" destId="{2A435711-5ED3-4E22-91E9-CD3ADEBC39BD}" srcOrd="1" destOrd="0" presId="urn:microsoft.com/office/officeart/2005/8/layout/cycle8"/>
    <dgm:cxn modelId="{91C716AD-9A54-478C-BF53-A708293F009A}" srcId="{1B803EAF-1DAD-4722-B3A3-4E72575D47C7}" destId="{047CC698-B81D-4D46-A542-C15B65206B52}" srcOrd="2" destOrd="0" parTransId="{84A14D1F-26BF-490C-87D8-BA1077CA4ACA}" sibTransId="{594C0FD4-590A-4AC5-9AF6-A1214F03E571}"/>
    <dgm:cxn modelId="{4C0AA5BC-A9D0-4B99-B5BD-70E138329423}" type="presOf" srcId="{5644689A-FBAB-4561-B25B-CED994A41C23}" destId="{B0C051CB-7A44-4CAB-B171-95AFD8B18EB9}" srcOrd="0" destOrd="0" presId="urn:microsoft.com/office/officeart/2005/8/layout/cycle8"/>
    <dgm:cxn modelId="{E3B95CC0-1E7B-4010-8CA5-783E7B6E44E6}" type="presOf" srcId="{047CC698-B81D-4D46-A542-C15B65206B52}" destId="{F1BEB836-1D4F-40D8-9A6E-AFE7B5388216}" srcOrd="0" destOrd="0" presId="urn:microsoft.com/office/officeart/2005/8/layout/cycle8"/>
    <dgm:cxn modelId="{98DE75CE-C3D7-409B-B63B-75A8E448F503}" type="presOf" srcId="{7658B82C-2334-40B4-B858-FD84B0720115}" destId="{CB8099ED-FD82-49C3-A386-0ECA8F73718C}" srcOrd="0" destOrd="0" presId="urn:microsoft.com/office/officeart/2005/8/layout/cycle8"/>
    <dgm:cxn modelId="{588278E3-41B7-4470-B45B-1D56AABF218B}" srcId="{1B803EAF-1DAD-4722-B3A3-4E72575D47C7}" destId="{7658B82C-2334-40B4-B858-FD84B0720115}" srcOrd="3" destOrd="0" parTransId="{6D3A2644-AA6F-458A-AF02-0F504EB9239D}" sibTransId="{A1B8D406-6CBE-49ED-912C-CB03E4D5AA83}"/>
    <dgm:cxn modelId="{2C535CE9-391B-4736-9356-51D8D2B51D33}" type="presOf" srcId="{5644689A-FBAB-4561-B25B-CED994A41C23}" destId="{0EDA0842-7430-41A5-AB44-E8C4AF91C06B}" srcOrd="1" destOrd="0" presId="urn:microsoft.com/office/officeart/2005/8/layout/cycle8"/>
    <dgm:cxn modelId="{E5D85877-A6CA-4613-A24E-042B35FFA8C7}" type="presParOf" srcId="{74431B1F-E8EB-49AC-9870-13F6E1F516BC}" destId="{F1CB7907-07C1-4969-A5B9-1A937EB68E41}" srcOrd="0" destOrd="0" presId="urn:microsoft.com/office/officeart/2005/8/layout/cycle8"/>
    <dgm:cxn modelId="{9DF19DAD-BD79-4B7D-8C5E-327FCBF12F76}" type="presParOf" srcId="{74431B1F-E8EB-49AC-9870-13F6E1F516BC}" destId="{AFD96F97-1240-4CFA-B0A0-2BEE59C4FC17}" srcOrd="1" destOrd="0" presId="urn:microsoft.com/office/officeart/2005/8/layout/cycle8"/>
    <dgm:cxn modelId="{426F1C81-EC3C-4167-A207-37A221B96003}" type="presParOf" srcId="{74431B1F-E8EB-49AC-9870-13F6E1F516BC}" destId="{140C41BD-6C66-416D-8AD3-65A410D3D7B7}" srcOrd="2" destOrd="0" presId="urn:microsoft.com/office/officeart/2005/8/layout/cycle8"/>
    <dgm:cxn modelId="{23C702B6-B694-4542-976B-DF8889F3D366}" type="presParOf" srcId="{74431B1F-E8EB-49AC-9870-13F6E1F516BC}" destId="{2A435711-5ED3-4E22-91E9-CD3ADEBC39BD}" srcOrd="3" destOrd="0" presId="urn:microsoft.com/office/officeart/2005/8/layout/cycle8"/>
    <dgm:cxn modelId="{9C42C045-FD98-4804-BF14-1B3A99473E20}" type="presParOf" srcId="{74431B1F-E8EB-49AC-9870-13F6E1F516BC}" destId="{B0C051CB-7A44-4CAB-B171-95AFD8B18EB9}" srcOrd="4" destOrd="0" presId="urn:microsoft.com/office/officeart/2005/8/layout/cycle8"/>
    <dgm:cxn modelId="{459748DE-6ED5-4F37-913E-D0E485F16579}" type="presParOf" srcId="{74431B1F-E8EB-49AC-9870-13F6E1F516BC}" destId="{4CE357CA-0AAD-4E63-811E-ECB8AE4D95DD}" srcOrd="5" destOrd="0" presId="urn:microsoft.com/office/officeart/2005/8/layout/cycle8"/>
    <dgm:cxn modelId="{B2CB845D-E74B-487D-A5DD-CA8DA43576D8}" type="presParOf" srcId="{74431B1F-E8EB-49AC-9870-13F6E1F516BC}" destId="{39BB32AE-823E-43C1-9638-FC3D084AD6CA}" srcOrd="6" destOrd="0" presId="urn:microsoft.com/office/officeart/2005/8/layout/cycle8"/>
    <dgm:cxn modelId="{D5E6D57E-FBEE-4ABB-B0B0-8B064DB84B96}" type="presParOf" srcId="{74431B1F-E8EB-49AC-9870-13F6E1F516BC}" destId="{0EDA0842-7430-41A5-AB44-E8C4AF91C06B}" srcOrd="7" destOrd="0" presId="urn:microsoft.com/office/officeart/2005/8/layout/cycle8"/>
    <dgm:cxn modelId="{F9FDD328-7E00-433B-B01D-CBB104C36421}" type="presParOf" srcId="{74431B1F-E8EB-49AC-9870-13F6E1F516BC}" destId="{F1BEB836-1D4F-40D8-9A6E-AFE7B5388216}" srcOrd="8" destOrd="0" presId="urn:microsoft.com/office/officeart/2005/8/layout/cycle8"/>
    <dgm:cxn modelId="{252386FB-9F3D-4570-BA60-C9AFBD30F21D}" type="presParOf" srcId="{74431B1F-E8EB-49AC-9870-13F6E1F516BC}" destId="{86078FD2-3FC4-4763-925C-15D163C42610}" srcOrd="9" destOrd="0" presId="urn:microsoft.com/office/officeart/2005/8/layout/cycle8"/>
    <dgm:cxn modelId="{B10858C8-6AA6-4013-8E3D-FC3AF35EDACC}" type="presParOf" srcId="{74431B1F-E8EB-49AC-9870-13F6E1F516BC}" destId="{10566824-42CB-4232-A5D9-FB4CCFBEA504}" srcOrd="10" destOrd="0" presId="urn:microsoft.com/office/officeart/2005/8/layout/cycle8"/>
    <dgm:cxn modelId="{270A328D-F7DA-406E-9FAB-00CBEE72461B}" type="presParOf" srcId="{74431B1F-E8EB-49AC-9870-13F6E1F516BC}" destId="{52EC6612-C41B-4D97-885F-B9ED31F88B5C}" srcOrd="11" destOrd="0" presId="urn:microsoft.com/office/officeart/2005/8/layout/cycle8"/>
    <dgm:cxn modelId="{0595C887-2FBF-47CE-ABC4-857903EF97D6}" type="presParOf" srcId="{74431B1F-E8EB-49AC-9870-13F6E1F516BC}" destId="{CB8099ED-FD82-49C3-A386-0ECA8F73718C}" srcOrd="12" destOrd="0" presId="urn:microsoft.com/office/officeart/2005/8/layout/cycle8"/>
    <dgm:cxn modelId="{0A2C363A-895A-4476-BDE0-CBAF43384498}" type="presParOf" srcId="{74431B1F-E8EB-49AC-9870-13F6E1F516BC}" destId="{2A0F75BE-4E03-4B08-8A0A-2D908D9A20D6}" srcOrd="13" destOrd="0" presId="urn:microsoft.com/office/officeart/2005/8/layout/cycle8"/>
    <dgm:cxn modelId="{0EFA31E3-1140-477D-9BE4-664E45BB41F2}" type="presParOf" srcId="{74431B1F-E8EB-49AC-9870-13F6E1F516BC}" destId="{25A06547-B544-4892-BF91-73E76BCC0F0D}" srcOrd="14" destOrd="0" presId="urn:microsoft.com/office/officeart/2005/8/layout/cycle8"/>
    <dgm:cxn modelId="{2DC20D32-007F-4D90-A62B-03A3AF67B1B1}" type="presParOf" srcId="{74431B1F-E8EB-49AC-9870-13F6E1F516BC}" destId="{6EFA4165-9322-4B79-8F85-28409318C61A}" srcOrd="15" destOrd="0" presId="urn:microsoft.com/office/officeart/2005/8/layout/cycle8"/>
    <dgm:cxn modelId="{50E478AF-18EA-46F4-AC26-204CC4521200}" type="presParOf" srcId="{74431B1F-E8EB-49AC-9870-13F6E1F516BC}" destId="{BD998BBE-88C8-4F61-82EB-0F3BE1C86337}" srcOrd="16" destOrd="0" presId="urn:microsoft.com/office/officeart/2005/8/layout/cycle8"/>
    <dgm:cxn modelId="{63F3B038-5AC4-44BA-AA2B-8396A997E3BF}" type="presParOf" srcId="{74431B1F-E8EB-49AC-9870-13F6E1F516BC}" destId="{3A1FC5B8-5732-4EFD-9BEE-67B11D087404}" srcOrd="17" destOrd="0" presId="urn:microsoft.com/office/officeart/2005/8/layout/cycle8"/>
    <dgm:cxn modelId="{C3B5242C-412A-4955-A69D-45EF5D92E4D5}" type="presParOf" srcId="{74431B1F-E8EB-49AC-9870-13F6E1F516BC}" destId="{9677D295-76A3-4E02-AE91-DC0E5C72C05E}" srcOrd="18" destOrd="0" presId="urn:microsoft.com/office/officeart/2005/8/layout/cycle8"/>
    <dgm:cxn modelId="{31983CA5-9BDC-4299-B721-AEC787F96DB5}" type="presParOf" srcId="{74431B1F-E8EB-49AC-9870-13F6E1F516BC}" destId="{2ECDFB42-2B04-41E0-9B7E-C8AF23A1695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803EAF-1DAD-4722-B3A3-4E72575D47C7}" type="doc">
      <dgm:prSet loTypeId="urn:microsoft.com/office/officeart/2005/8/layout/cycle8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889AC00-DE09-4D9D-AE6F-ADA3FB10A467}">
      <dgm:prSet phldrT="[Text]" custT="1"/>
      <dgm:spPr>
        <a:xfrm>
          <a:off x="751811" y="180598"/>
          <a:ext cx="2531455" cy="2531455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7FBA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lIns="0" tIns="0" rIns="0" bIns="0"/>
        <a:lstStyle/>
        <a:p>
          <a:r>
            <a:rPr lang="en-US" sz="2000" dirty="0">
              <a:solidFill>
                <a:srgbClr val="7FBA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Explore</a:t>
          </a:r>
          <a:endParaRPr lang="en-US" sz="1600" dirty="0">
            <a:solidFill>
              <a:srgbClr val="7FBA00">
                <a:hueOff val="0"/>
                <a:satOff val="0"/>
                <a:lumOff val="0"/>
                <a:alphaOff val="0"/>
              </a:srgbClr>
            </a:solidFill>
            <a:latin typeface="Segoe UI"/>
            <a:ea typeface="+mn-ea"/>
            <a:cs typeface="+mn-cs"/>
          </a:endParaRPr>
        </a:p>
      </dgm:t>
    </dgm:pt>
    <dgm:pt modelId="{81877BD2-AB26-4A77-85E3-5C2FB3B9C467}" type="parTrans" cxnId="{FB82497C-EAFA-41FE-9B64-28A3CF19FB8B}">
      <dgm:prSet/>
      <dgm:spPr/>
      <dgm:t>
        <a:bodyPr/>
        <a:lstStyle/>
        <a:p>
          <a:endParaRPr lang="en-US"/>
        </a:p>
      </dgm:t>
    </dgm:pt>
    <dgm:pt modelId="{47C4B794-891E-43EC-8B34-346D9EA9C6FA}" type="sibTrans" cxnId="{FB82497C-EAFA-41FE-9B64-28A3CF19FB8B}">
      <dgm:prSet/>
      <dgm:spPr/>
      <dgm:t>
        <a:bodyPr/>
        <a:lstStyle/>
        <a:p>
          <a:endParaRPr lang="en-US"/>
        </a:p>
      </dgm:t>
    </dgm:pt>
    <dgm:pt modelId="{5644689A-FBAB-4561-B25B-CED994A41C23}">
      <dgm:prSet custT="1"/>
      <dgm:spPr>
        <a:xfrm>
          <a:off x="751811" y="265583"/>
          <a:ext cx="2531455" cy="2531455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lIns="0" tIns="0" rIns="0" bIns="0"/>
        <a:lstStyle/>
        <a:p>
          <a:r>
            <a:rPr lang="en-US" sz="2000" dirty="0">
              <a:solidFill>
                <a:schemeClr val="accent1"/>
              </a:solidFill>
              <a:latin typeface="Segoe UI"/>
              <a:ea typeface="+mn-ea"/>
              <a:cs typeface="+mn-cs"/>
            </a:rPr>
            <a:t>Log</a:t>
          </a:r>
          <a:endParaRPr lang="en-US" sz="1600" dirty="0">
            <a:solidFill>
              <a:schemeClr val="accent1"/>
            </a:solidFill>
            <a:latin typeface="Segoe UI"/>
            <a:ea typeface="+mn-ea"/>
            <a:cs typeface="+mn-cs"/>
          </a:endParaRPr>
        </a:p>
      </dgm:t>
    </dgm:pt>
    <dgm:pt modelId="{73240882-1CFF-4669-9D27-2A0EE469F666}" type="parTrans" cxnId="{5E117488-68DE-4F30-9CDE-56E57E815BD6}">
      <dgm:prSet/>
      <dgm:spPr/>
      <dgm:t>
        <a:bodyPr/>
        <a:lstStyle/>
        <a:p>
          <a:endParaRPr lang="en-US"/>
        </a:p>
      </dgm:t>
    </dgm:pt>
    <dgm:pt modelId="{BC8E5E8F-19F9-4BAF-8BD0-31170BC8DA6E}" type="sibTrans" cxnId="{5E117488-68DE-4F30-9CDE-56E57E815BD6}">
      <dgm:prSet/>
      <dgm:spPr/>
      <dgm:t>
        <a:bodyPr/>
        <a:lstStyle/>
        <a:p>
          <a:endParaRPr lang="en-US"/>
        </a:p>
      </dgm:t>
    </dgm:pt>
    <dgm:pt modelId="{7658B82C-2334-40B4-B858-FD84B0720115}">
      <dgm:prSet phldrT="[Text]" custT="1"/>
      <dgm:spPr>
        <a:xfrm>
          <a:off x="666827" y="180598"/>
          <a:ext cx="2531455" cy="2531455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lIns="0" tIns="0" rIns="0" bIns="0"/>
        <a:lstStyle/>
        <a:p>
          <a:r>
            <a:rPr lang="en-US" sz="2000" dirty="0">
              <a:solidFill>
                <a:schemeClr val="tx1"/>
              </a:solidFill>
              <a:latin typeface="Segoe UI"/>
              <a:ea typeface="+mn-ea"/>
              <a:cs typeface="+mn-cs"/>
            </a:rPr>
            <a:t>Deploy</a:t>
          </a:r>
        </a:p>
      </dgm:t>
    </dgm:pt>
    <dgm:pt modelId="{A1B8D406-6CBE-49ED-912C-CB03E4D5AA83}" type="sibTrans" cxnId="{588278E3-41B7-4470-B45B-1D56AABF218B}">
      <dgm:prSet/>
      <dgm:spPr/>
      <dgm:t>
        <a:bodyPr/>
        <a:lstStyle/>
        <a:p>
          <a:endParaRPr lang="en-US"/>
        </a:p>
      </dgm:t>
    </dgm:pt>
    <dgm:pt modelId="{6D3A2644-AA6F-458A-AF02-0F504EB9239D}" type="parTrans" cxnId="{588278E3-41B7-4470-B45B-1D56AABF218B}">
      <dgm:prSet/>
      <dgm:spPr/>
      <dgm:t>
        <a:bodyPr/>
        <a:lstStyle/>
        <a:p>
          <a:endParaRPr lang="en-US"/>
        </a:p>
      </dgm:t>
    </dgm:pt>
    <dgm:pt modelId="{047CC698-B81D-4D46-A542-C15B65206B52}">
      <dgm:prSet custT="1"/>
      <dgm:spPr>
        <a:xfrm>
          <a:off x="666827" y="265583"/>
          <a:ext cx="2531455" cy="2531455"/>
        </a:xfr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 lIns="0" tIns="0" rIns="0" bIns="0"/>
        <a:lstStyle/>
        <a:p>
          <a:r>
            <a:rPr lang="en-US" sz="2000" dirty="0">
              <a:solidFill>
                <a:srgbClr val="FF0000"/>
              </a:solidFill>
              <a:latin typeface="Segoe UI"/>
              <a:ea typeface="+mn-ea"/>
              <a:cs typeface="+mn-cs"/>
            </a:rPr>
            <a:t>Learn</a:t>
          </a:r>
          <a:endParaRPr lang="en-US" sz="1600" dirty="0">
            <a:solidFill>
              <a:srgbClr val="FF0000"/>
            </a:solidFill>
            <a:latin typeface="Segoe UI"/>
            <a:ea typeface="+mn-ea"/>
            <a:cs typeface="+mn-cs"/>
          </a:endParaRPr>
        </a:p>
      </dgm:t>
    </dgm:pt>
    <dgm:pt modelId="{594C0FD4-590A-4AC5-9AF6-A1214F03E571}" type="sibTrans" cxnId="{91C716AD-9A54-478C-BF53-A708293F009A}">
      <dgm:prSet/>
      <dgm:spPr/>
      <dgm:t>
        <a:bodyPr/>
        <a:lstStyle/>
        <a:p>
          <a:endParaRPr lang="en-US"/>
        </a:p>
      </dgm:t>
    </dgm:pt>
    <dgm:pt modelId="{84A14D1F-26BF-490C-87D8-BA1077CA4ACA}" type="parTrans" cxnId="{91C716AD-9A54-478C-BF53-A708293F009A}">
      <dgm:prSet/>
      <dgm:spPr/>
      <dgm:t>
        <a:bodyPr/>
        <a:lstStyle/>
        <a:p>
          <a:endParaRPr lang="en-US"/>
        </a:p>
      </dgm:t>
    </dgm:pt>
    <dgm:pt modelId="{74431B1F-E8EB-49AC-9870-13F6E1F516BC}" type="pres">
      <dgm:prSet presAssocID="{1B803EAF-1DAD-4722-B3A3-4E72575D47C7}" presName="compositeShape" presStyleCnt="0">
        <dgm:presLayoutVars>
          <dgm:chMax val="7"/>
          <dgm:dir/>
          <dgm:resizeHandles val="exact"/>
        </dgm:presLayoutVars>
      </dgm:prSet>
      <dgm:spPr/>
    </dgm:pt>
    <dgm:pt modelId="{F1CB7907-07C1-4969-A5B9-1A937EB68E41}" type="pres">
      <dgm:prSet presAssocID="{1B803EAF-1DAD-4722-B3A3-4E72575D47C7}" presName="wedge1" presStyleLbl="node1" presStyleIdx="0" presStyleCnt="4"/>
      <dgm:spPr>
        <a:prstGeom prst="pie">
          <a:avLst>
            <a:gd name="adj1" fmla="val 16200000"/>
            <a:gd name="adj2" fmla="val 0"/>
          </a:avLst>
        </a:prstGeom>
      </dgm:spPr>
    </dgm:pt>
    <dgm:pt modelId="{AFD96F97-1240-4CFA-B0A0-2BEE59C4FC17}" type="pres">
      <dgm:prSet presAssocID="{1B803EAF-1DAD-4722-B3A3-4E72575D47C7}" presName="dummy1a" presStyleCnt="0"/>
      <dgm:spPr/>
    </dgm:pt>
    <dgm:pt modelId="{140C41BD-6C66-416D-8AD3-65A410D3D7B7}" type="pres">
      <dgm:prSet presAssocID="{1B803EAF-1DAD-4722-B3A3-4E72575D47C7}" presName="dummy1b" presStyleCnt="0"/>
      <dgm:spPr/>
    </dgm:pt>
    <dgm:pt modelId="{2A435711-5ED3-4E22-91E9-CD3ADEBC39BD}" type="pres">
      <dgm:prSet presAssocID="{1B803EAF-1DAD-4722-B3A3-4E72575D47C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0C051CB-7A44-4CAB-B171-95AFD8B18EB9}" type="pres">
      <dgm:prSet presAssocID="{1B803EAF-1DAD-4722-B3A3-4E72575D47C7}" presName="wedge2" presStyleLbl="node1" presStyleIdx="1" presStyleCnt="4"/>
      <dgm:spPr>
        <a:prstGeom prst="pie">
          <a:avLst>
            <a:gd name="adj1" fmla="val 0"/>
            <a:gd name="adj2" fmla="val 5400000"/>
          </a:avLst>
        </a:prstGeom>
      </dgm:spPr>
    </dgm:pt>
    <dgm:pt modelId="{4CE357CA-0AAD-4E63-811E-ECB8AE4D95DD}" type="pres">
      <dgm:prSet presAssocID="{1B803EAF-1DAD-4722-B3A3-4E72575D47C7}" presName="dummy2a" presStyleCnt="0"/>
      <dgm:spPr/>
    </dgm:pt>
    <dgm:pt modelId="{39BB32AE-823E-43C1-9638-FC3D084AD6CA}" type="pres">
      <dgm:prSet presAssocID="{1B803EAF-1DAD-4722-B3A3-4E72575D47C7}" presName="dummy2b" presStyleCnt="0"/>
      <dgm:spPr/>
    </dgm:pt>
    <dgm:pt modelId="{0EDA0842-7430-41A5-AB44-E8C4AF91C06B}" type="pres">
      <dgm:prSet presAssocID="{1B803EAF-1DAD-4722-B3A3-4E72575D47C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1BEB836-1D4F-40D8-9A6E-AFE7B5388216}" type="pres">
      <dgm:prSet presAssocID="{1B803EAF-1DAD-4722-B3A3-4E72575D47C7}" presName="wedge3" presStyleLbl="node1" presStyleIdx="2" presStyleCnt="4"/>
      <dgm:spPr>
        <a:prstGeom prst="pie">
          <a:avLst>
            <a:gd name="adj1" fmla="val 5400000"/>
            <a:gd name="adj2" fmla="val 10800000"/>
          </a:avLst>
        </a:prstGeom>
      </dgm:spPr>
    </dgm:pt>
    <dgm:pt modelId="{86078FD2-3FC4-4763-925C-15D163C42610}" type="pres">
      <dgm:prSet presAssocID="{1B803EAF-1DAD-4722-B3A3-4E72575D47C7}" presName="dummy3a" presStyleCnt="0"/>
      <dgm:spPr/>
    </dgm:pt>
    <dgm:pt modelId="{10566824-42CB-4232-A5D9-FB4CCFBEA504}" type="pres">
      <dgm:prSet presAssocID="{1B803EAF-1DAD-4722-B3A3-4E72575D47C7}" presName="dummy3b" presStyleCnt="0"/>
      <dgm:spPr/>
    </dgm:pt>
    <dgm:pt modelId="{52EC6612-C41B-4D97-885F-B9ED31F88B5C}" type="pres">
      <dgm:prSet presAssocID="{1B803EAF-1DAD-4722-B3A3-4E72575D47C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B8099ED-FD82-49C3-A386-0ECA8F73718C}" type="pres">
      <dgm:prSet presAssocID="{1B803EAF-1DAD-4722-B3A3-4E72575D47C7}" presName="wedge4" presStyleLbl="node1" presStyleIdx="3" presStyleCnt="4"/>
      <dgm:spPr>
        <a:prstGeom prst="pie">
          <a:avLst>
            <a:gd name="adj1" fmla="val 10800000"/>
            <a:gd name="adj2" fmla="val 16200000"/>
          </a:avLst>
        </a:prstGeom>
      </dgm:spPr>
    </dgm:pt>
    <dgm:pt modelId="{2A0F75BE-4E03-4B08-8A0A-2D908D9A20D6}" type="pres">
      <dgm:prSet presAssocID="{1B803EAF-1DAD-4722-B3A3-4E72575D47C7}" presName="dummy4a" presStyleCnt="0"/>
      <dgm:spPr/>
    </dgm:pt>
    <dgm:pt modelId="{25A06547-B544-4892-BF91-73E76BCC0F0D}" type="pres">
      <dgm:prSet presAssocID="{1B803EAF-1DAD-4722-B3A3-4E72575D47C7}" presName="dummy4b" presStyleCnt="0"/>
      <dgm:spPr/>
    </dgm:pt>
    <dgm:pt modelId="{6EFA4165-9322-4B79-8F85-28409318C61A}" type="pres">
      <dgm:prSet presAssocID="{1B803EAF-1DAD-4722-B3A3-4E72575D47C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D998BBE-88C8-4F61-82EB-0F3BE1C86337}" type="pres">
      <dgm:prSet presAssocID="{47C4B794-891E-43EC-8B34-346D9EA9C6FA}" presName="arrowWedge1" presStyleLbl="fgSibTrans2D1" presStyleIdx="0" presStyleCnt="4"/>
      <dgm:spPr>
        <a:xfrm>
          <a:off x="595102" y="23889"/>
          <a:ext cx="2844874" cy="284487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7FBA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3A1FC5B8-5732-4EFD-9BEE-67B11D087404}" type="pres">
      <dgm:prSet presAssocID="{BC8E5E8F-19F9-4BAF-8BD0-31170BC8DA6E}" presName="arrowWedge2" presStyleLbl="fgSibTrans2D1" presStyleIdx="1" presStyleCnt="4"/>
      <dgm:spPr>
        <a:xfrm>
          <a:off x="595102" y="108874"/>
          <a:ext cx="2844874" cy="284487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9677D295-76A3-4E02-AE91-DC0E5C72C05E}" type="pres">
      <dgm:prSet presAssocID="{594C0FD4-590A-4AC5-9AF6-A1214F03E571}" presName="arrowWedge3" presStyleLbl="fgSibTrans2D1" presStyleIdx="2" presStyleCnt="4"/>
      <dgm:spPr>
        <a:xfrm>
          <a:off x="510118" y="108874"/>
          <a:ext cx="2844874" cy="284487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  <dgm:pt modelId="{2ECDFB42-2B04-41E0-9B7E-C8AF23A1695B}" type="pres">
      <dgm:prSet presAssocID="{A1B8D406-6CBE-49ED-912C-CB03E4D5AA83}" presName="arrowWedge4" presStyleLbl="fgSibTrans2D1" presStyleIdx="3" presStyleCnt="4"/>
      <dgm:spPr>
        <a:xfrm>
          <a:off x="510118" y="23889"/>
          <a:ext cx="2844874" cy="284487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tx1"/>
        </a:soli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</dgm:pt>
  </dgm:ptLst>
  <dgm:cxnLst>
    <dgm:cxn modelId="{370B2303-5AD2-4E8A-8599-80F5AE87D259}" type="presOf" srcId="{F889AC00-DE09-4D9D-AE6F-ADA3FB10A467}" destId="{F1CB7907-07C1-4969-A5B9-1A937EB68E41}" srcOrd="0" destOrd="0" presId="urn:microsoft.com/office/officeart/2005/8/layout/cycle8"/>
    <dgm:cxn modelId="{FF81E928-5EBB-4507-8159-0BF9A7455342}" type="presOf" srcId="{1B803EAF-1DAD-4722-B3A3-4E72575D47C7}" destId="{74431B1F-E8EB-49AC-9870-13F6E1F516BC}" srcOrd="0" destOrd="0" presId="urn:microsoft.com/office/officeart/2005/8/layout/cycle8"/>
    <dgm:cxn modelId="{4DA62533-5F19-444F-905B-6D3BEEC2989D}" type="presOf" srcId="{047CC698-B81D-4D46-A542-C15B65206B52}" destId="{52EC6612-C41B-4D97-885F-B9ED31F88B5C}" srcOrd="1" destOrd="0" presId="urn:microsoft.com/office/officeart/2005/8/layout/cycle8"/>
    <dgm:cxn modelId="{FB82497C-EAFA-41FE-9B64-28A3CF19FB8B}" srcId="{1B803EAF-1DAD-4722-B3A3-4E72575D47C7}" destId="{F889AC00-DE09-4D9D-AE6F-ADA3FB10A467}" srcOrd="0" destOrd="0" parTransId="{81877BD2-AB26-4A77-85E3-5C2FB3B9C467}" sibTransId="{47C4B794-891E-43EC-8B34-346D9EA9C6FA}"/>
    <dgm:cxn modelId="{C81FDC7F-A18E-472E-AD96-F04B91C972BF}" type="presOf" srcId="{7658B82C-2334-40B4-B858-FD84B0720115}" destId="{6EFA4165-9322-4B79-8F85-28409318C61A}" srcOrd="1" destOrd="0" presId="urn:microsoft.com/office/officeart/2005/8/layout/cycle8"/>
    <dgm:cxn modelId="{5E117488-68DE-4F30-9CDE-56E57E815BD6}" srcId="{1B803EAF-1DAD-4722-B3A3-4E72575D47C7}" destId="{5644689A-FBAB-4561-B25B-CED994A41C23}" srcOrd="1" destOrd="0" parTransId="{73240882-1CFF-4669-9D27-2A0EE469F666}" sibTransId="{BC8E5E8F-19F9-4BAF-8BD0-31170BC8DA6E}"/>
    <dgm:cxn modelId="{5B27D7A6-A8E6-4ABB-8323-F2E0281F5EF8}" type="presOf" srcId="{F889AC00-DE09-4D9D-AE6F-ADA3FB10A467}" destId="{2A435711-5ED3-4E22-91E9-CD3ADEBC39BD}" srcOrd="1" destOrd="0" presId="urn:microsoft.com/office/officeart/2005/8/layout/cycle8"/>
    <dgm:cxn modelId="{91C716AD-9A54-478C-BF53-A708293F009A}" srcId="{1B803EAF-1DAD-4722-B3A3-4E72575D47C7}" destId="{047CC698-B81D-4D46-A542-C15B65206B52}" srcOrd="2" destOrd="0" parTransId="{84A14D1F-26BF-490C-87D8-BA1077CA4ACA}" sibTransId="{594C0FD4-590A-4AC5-9AF6-A1214F03E571}"/>
    <dgm:cxn modelId="{4C0AA5BC-A9D0-4B99-B5BD-70E138329423}" type="presOf" srcId="{5644689A-FBAB-4561-B25B-CED994A41C23}" destId="{B0C051CB-7A44-4CAB-B171-95AFD8B18EB9}" srcOrd="0" destOrd="0" presId="urn:microsoft.com/office/officeart/2005/8/layout/cycle8"/>
    <dgm:cxn modelId="{E3B95CC0-1E7B-4010-8CA5-783E7B6E44E6}" type="presOf" srcId="{047CC698-B81D-4D46-A542-C15B65206B52}" destId="{F1BEB836-1D4F-40D8-9A6E-AFE7B5388216}" srcOrd="0" destOrd="0" presId="urn:microsoft.com/office/officeart/2005/8/layout/cycle8"/>
    <dgm:cxn modelId="{98DE75CE-C3D7-409B-B63B-75A8E448F503}" type="presOf" srcId="{7658B82C-2334-40B4-B858-FD84B0720115}" destId="{CB8099ED-FD82-49C3-A386-0ECA8F73718C}" srcOrd="0" destOrd="0" presId="urn:microsoft.com/office/officeart/2005/8/layout/cycle8"/>
    <dgm:cxn modelId="{588278E3-41B7-4470-B45B-1D56AABF218B}" srcId="{1B803EAF-1DAD-4722-B3A3-4E72575D47C7}" destId="{7658B82C-2334-40B4-B858-FD84B0720115}" srcOrd="3" destOrd="0" parTransId="{6D3A2644-AA6F-458A-AF02-0F504EB9239D}" sibTransId="{A1B8D406-6CBE-49ED-912C-CB03E4D5AA83}"/>
    <dgm:cxn modelId="{2C535CE9-391B-4736-9356-51D8D2B51D33}" type="presOf" srcId="{5644689A-FBAB-4561-B25B-CED994A41C23}" destId="{0EDA0842-7430-41A5-AB44-E8C4AF91C06B}" srcOrd="1" destOrd="0" presId="urn:microsoft.com/office/officeart/2005/8/layout/cycle8"/>
    <dgm:cxn modelId="{E5D85877-A6CA-4613-A24E-042B35FFA8C7}" type="presParOf" srcId="{74431B1F-E8EB-49AC-9870-13F6E1F516BC}" destId="{F1CB7907-07C1-4969-A5B9-1A937EB68E41}" srcOrd="0" destOrd="0" presId="urn:microsoft.com/office/officeart/2005/8/layout/cycle8"/>
    <dgm:cxn modelId="{9DF19DAD-BD79-4B7D-8C5E-327FCBF12F76}" type="presParOf" srcId="{74431B1F-E8EB-49AC-9870-13F6E1F516BC}" destId="{AFD96F97-1240-4CFA-B0A0-2BEE59C4FC17}" srcOrd="1" destOrd="0" presId="urn:microsoft.com/office/officeart/2005/8/layout/cycle8"/>
    <dgm:cxn modelId="{426F1C81-EC3C-4167-A207-37A221B96003}" type="presParOf" srcId="{74431B1F-E8EB-49AC-9870-13F6E1F516BC}" destId="{140C41BD-6C66-416D-8AD3-65A410D3D7B7}" srcOrd="2" destOrd="0" presId="urn:microsoft.com/office/officeart/2005/8/layout/cycle8"/>
    <dgm:cxn modelId="{23C702B6-B694-4542-976B-DF8889F3D366}" type="presParOf" srcId="{74431B1F-E8EB-49AC-9870-13F6E1F516BC}" destId="{2A435711-5ED3-4E22-91E9-CD3ADEBC39BD}" srcOrd="3" destOrd="0" presId="urn:microsoft.com/office/officeart/2005/8/layout/cycle8"/>
    <dgm:cxn modelId="{9C42C045-FD98-4804-BF14-1B3A99473E20}" type="presParOf" srcId="{74431B1F-E8EB-49AC-9870-13F6E1F516BC}" destId="{B0C051CB-7A44-4CAB-B171-95AFD8B18EB9}" srcOrd="4" destOrd="0" presId="urn:microsoft.com/office/officeart/2005/8/layout/cycle8"/>
    <dgm:cxn modelId="{459748DE-6ED5-4F37-913E-D0E485F16579}" type="presParOf" srcId="{74431B1F-E8EB-49AC-9870-13F6E1F516BC}" destId="{4CE357CA-0AAD-4E63-811E-ECB8AE4D95DD}" srcOrd="5" destOrd="0" presId="urn:microsoft.com/office/officeart/2005/8/layout/cycle8"/>
    <dgm:cxn modelId="{B2CB845D-E74B-487D-A5DD-CA8DA43576D8}" type="presParOf" srcId="{74431B1F-E8EB-49AC-9870-13F6E1F516BC}" destId="{39BB32AE-823E-43C1-9638-FC3D084AD6CA}" srcOrd="6" destOrd="0" presId="urn:microsoft.com/office/officeart/2005/8/layout/cycle8"/>
    <dgm:cxn modelId="{D5E6D57E-FBEE-4ABB-B0B0-8B064DB84B96}" type="presParOf" srcId="{74431B1F-E8EB-49AC-9870-13F6E1F516BC}" destId="{0EDA0842-7430-41A5-AB44-E8C4AF91C06B}" srcOrd="7" destOrd="0" presId="urn:microsoft.com/office/officeart/2005/8/layout/cycle8"/>
    <dgm:cxn modelId="{F9FDD328-7E00-433B-B01D-CBB104C36421}" type="presParOf" srcId="{74431B1F-E8EB-49AC-9870-13F6E1F516BC}" destId="{F1BEB836-1D4F-40D8-9A6E-AFE7B5388216}" srcOrd="8" destOrd="0" presId="urn:microsoft.com/office/officeart/2005/8/layout/cycle8"/>
    <dgm:cxn modelId="{252386FB-9F3D-4570-BA60-C9AFBD30F21D}" type="presParOf" srcId="{74431B1F-E8EB-49AC-9870-13F6E1F516BC}" destId="{86078FD2-3FC4-4763-925C-15D163C42610}" srcOrd="9" destOrd="0" presId="urn:microsoft.com/office/officeart/2005/8/layout/cycle8"/>
    <dgm:cxn modelId="{B10858C8-6AA6-4013-8E3D-FC3AF35EDACC}" type="presParOf" srcId="{74431B1F-E8EB-49AC-9870-13F6E1F516BC}" destId="{10566824-42CB-4232-A5D9-FB4CCFBEA504}" srcOrd="10" destOrd="0" presId="urn:microsoft.com/office/officeart/2005/8/layout/cycle8"/>
    <dgm:cxn modelId="{270A328D-F7DA-406E-9FAB-00CBEE72461B}" type="presParOf" srcId="{74431B1F-E8EB-49AC-9870-13F6E1F516BC}" destId="{52EC6612-C41B-4D97-885F-B9ED31F88B5C}" srcOrd="11" destOrd="0" presId="urn:microsoft.com/office/officeart/2005/8/layout/cycle8"/>
    <dgm:cxn modelId="{0595C887-2FBF-47CE-ABC4-857903EF97D6}" type="presParOf" srcId="{74431B1F-E8EB-49AC-9870-13F6E1F516BC}" destId="{CB8099ED-FD82-49C3-A386-0ECA8F73718C}" srcOrd="12" destOrd="0" presId="urn:microsoft.com/office/officeart/2005/8/layout/cycle8"/>
    <dgm:cxn modelId="{0A2C363A-895A-4476-BDE0-CBAF43384498}" type="presParOf" srcId="{74431B1F-E8EB-49AC-9870-13F6E1F516BC}" destId="{2A0F75BE-4E03-4B08-8A0A-2D908D9A20D6}" srcOrd="13" destOrd="0" presId="urn:microsoft.com/office/officeart/2005/8/layout/cycle8"/>
    <dgm:cxn modelId="{0EFA31E3-1140-477D-9BE4-664E45BB41F2}" type="presParOf" srcId="{74431B1F-E8EB-49AC-9870-13F6E1F516BC}" destId="{25A06547-B544-4892-BF91-73E76BCC0F0D}" srcOrd="14" destOrd="0" presId="urn:microsoft.com/office/officeart/2005/8/layout/cycle8"/>
    <dgm:cxn modelId="{2DC20D32-007F-4D90-A62B-03A3AF67B1B1}" type="presParOf" srcId="{74431B1F-E8EB-49AC-9870-13F6E1F516BC}" destId="{6EFA4165-9322-4B79-8F85-28409318C61A}" srcOrd="15" destOrd="0" presId="urn:microsoft.com/office/officeart/2005/8/layout/cycle8"/>
    <dgm:cxn modelId="{50E478AF-18EA-46F4-AC26-204CC4521200}" type="presParOf" srcId="{74431B1F-E8EB-49AC-9870-13F6E1F516BC}" destId="{BD998BBE-88C8-4F61-82EB-0F3BE1C86337}" srcOrd="16" destOrd="0" presId="urn:microsoft.com/office/officeart/2005/8/layout/cycle8"/>
    <dgm:cxn modelId="{63F3B038-5AC4-44BA-AA2B-8396A997E3BF}" type="presParOf" srcId="{74431B1F-E8EB-49AC-9870-13F6E1F516BC}" destId="{3A1FC5B8-5732-4EFD-9BEE-67B11D087404}" srcOrd="17" destOrd="0" presId="urn:microsoft.com/office/officeart/2005/8/layout/cycle8"/>
    <dgm:cxn modelId="{C3B5242C-412A-4955-A69D-45EF5D92E4D5}" type="presParOf" srcId="{74431B1F-E8EB-49AC-9870-13F6E1F516BC}" destId="{9677D295-76A3-4E02-AE91-DC0E5C72C05E}" srcOrd="18" destOrd="0" presId="urn:microsoft.com/office/officeart/2005/8/layout/cycle8"/>
    <dgm:cxn modelId="{31983CA5-9BDC-4299-B721-AEC787F96DB5}" type="presParOf" srcId="{74431B1F-E8EB-49AC-9870-13F6E1F516BC}" destId="{2ECDFB42-2B04-41E0-9B7E-C8AF23A1695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B7907-07C1-4969-A5B9-1A937EB68E41}">
      <dsp:nvSpPr>
        <dsp:cNvPr id="0" name=""/>
        <dsp:cNvSpPr/>
      </dsp:nvSpPr>
      <dsp:spPr>
        <a:xfrm>
          <a:off x="950809" y="231936"/>
          <a:ext cx="3185841" cy="3185841"/>
        </a:xfrm>
        <a:prstGeom prst="pie">
          <a:avLst>
            <a:gd name="adj1" fmla="val 16200000"/>
            <a:gd name="adj2" fmla="val 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7FBA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7FBA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Explore</a:t>
          </a:r>
          <a:endParaRPr lang="en-US" sz="1600" kern="1200" dirty="0">
            <a:solidFill>
              <a:srgbClr val="7FBA00">
                <a:hueOff val="0"/>
                <a:satOff val="0"/>
                <a:lumOff val="0"/>
                <a:alphaOff val="0"/>
              </a:srgbClr>
            </a:solidFill>
            <a:latin typeface="Segoe UI"/>
            <a:ea typeface="+mn-ea"/>
            <a:cs typeface="+mn-cs"/>
          </a:endParaRPr>
        </a:p>
      </dsp:txBody>
      <dsp:txXfrm>
        <a:off x="2641960" y="892240"/>
        <a:ext cx="1175727" cy="872313"/>
      </dsp:txXfrm>
    </dsp:sp>
    <dsp:sp modelId="{B0C051CB-7A44-4CAB-B171-95AFD8B18EB9}">
      <dsp:nvSpPr>
        <dsp:cNvPr id="0" name=""/>
        <dsp:cNvSpPr/>
      </dsp:nvSpPr>
      <dsp:spPr>
        <a:xfrm>
          <a:off x="950809" y="338890"/>
          <a:ext cx="3185841" cy="3185841"/>
        </a:xfrm>
        <a:prstGeom prst="pie">
          <a:avLst>
            <a:gd name="adj1" fmla="val 0"/>
            <a:gd name="adj2" fmla="val 540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/>
              </a:solidFill>
              <a:latin typeface="Segoe UI"/>
              <a:ea typeface="+mn-ea"/>
              <a:cs typeface="+mn-cs"/>
            </a:rPr>
            <a:t>Log</a:t>
          </a:r>
          <a:endParaRPr lang="en-US" sz="1600" kern="1200" dirty="0">
            <a:solidFill>
              <a:schemeClr val="accent1"/>
            </a:solidFill>
            <a:latin typeface="Segoe UI"/>
            <a:ea typeface="+mn-ea"/>
            <a:cs typeface="+mn-cs"/>
          </a:endParaRPr>
        </a:p>
      </dsp:txBody>
      <dsp:txXfrm>
        <a:off x="2641960" y="1992114"/>
        <a:ext cx="1175727" cy="872313"/>
      </dsp:txXfrm>
    </dsp:sp>
    <dsp:sp modelId="{F1BEB836-1D4F-40D8-9A6E-AFE7B5388216}">
      <dsp:nvSpPr>
        <dsp:cNvPr id="0" name=""/>
        <dsp:cNvSpPr/>
      </dsp:nvSpPr>
      <dsp:spPr>
        <a:xfrm>
          <a:off x="843856" y="338890"/>
          <a:ext cx="3185841" cy="3185841"/>
        </a:xfrm>
        <a:prstGeom prst="pie">
          <a:avLst>
            <a:gd name="adj1" fmla="val 5400000"/>
            <a:gd name="adj2" fmla="val 1080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00"/>
              </a:solidFill>
              <a:latin typeface="Segoe UI"/>
              <a:ea typeface="+mn-ea"/>
              <a:cs typeface="+mn-cs"/>
            </a:rPr>
            <a:t>Learn</a:t>
          </a:r>
          <a:endParaRPr lang="en-US" sz="1600" kern="1200" dirty="0">
            <a:solidFill>
              <a:srgbClr val="FF0000"/>
            </a:solidFill>
            <a:latin typeface="Segoe UI"/>
            <a:ea typeface="+mn-ea"/>
            <a:cs typeface="+mn-cs"/>
          </a:endParaRPr>
        </a:p>
      </dsp:txBody>
      <dsp:txXfrm>
        <a:off x="1162819" y="1992114"/>
        <a:ext cx="1175727" cy="872313"/>
      </dsp:txXfrm>
    </dsp:sp>
    <dsp:sp modelId="{CB8099ED-FD82-49C3-A386-0ECA8F73718C}">
      <dsp:nvSpPr>
        <dsp:cNvPr id="0" name=""/>
        <dsp:cNvSpPr/>
      </dsp:nvSpPr>
      <dsp:spPr>
        <a:xfrm>
          <a:off x="843856" y="231936"/>
          <a:ext cx="3185841" cy="3185841"/>
        </a:xfrm>
        <a:prstGeom prst="pie">
          <a:avLst>
            <a:gd name="adj1" fmla="val 10800000"/>
            <a:gd name="adj2" fmla="val 1620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Segoe UI"/>
              <a:ea typeface="+mn-ea"/>
              <a:cs typeface="+mn-cs"/>
            </a:rPr>
            <a:t>Deploy</a:t>
          </a:r>
        </a:p>
      </dsp:txBody>
      <dsp:txXfrm>
        <a:off x="1162819" y="892240"/>
        <a:ext cx="1175727" cy="872313"/>
      </dsp:txXfrm>
    </dsp:sp>
    <dsp:sp modelId="{BD998BBE-88C8-4F61-82EB-0F3BE1C86337}">
      <dsp:nvSpPr>
        <dsp:cNvPr id="0" name=""/>
        <dsp:cNvSpPr/>
      </dsp:nvSpPr>
      <dsp:spPr>
        <a:xfrm>
          <a:off x="753590" y="34718"/>
          <a:ext cx="3580278" cy="358027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7FBA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1FC5B8-5732-4EFD-9BEE-67B11D087404}">
      <dsp:nvSpPr>
        <dsp:cNvPr id="0" name=""/>
        <dsp:cNvSpPr/>
      </dsp:nvSpPr>
      <dsp:spPr>
        <a:xfrm>
          <a:off x="753590" y="141671"/>
          <a:ext cx="3580278" cy="358027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77D295-76A3-4E02-AE91-DC0E5C72C05E}">
      <dsp:nvSpPr>
        <dsp:cNvPr id="0" name=""/>
        <dsp:cNvSpPr/>
      </dsp:nvSpPr>
      <dsp:spPr>
        <a:xfrm>
          <a:off x="646637" y="141671"/>
          <a:ext cx="3580278" cy="358027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CDFB42-2B04-41E0-9B7E-C8AF23A1695B}">
      <dsp:nvSpPr>
        <dsp:cNvPr id="0" name=""/>
        <dsp:cNvSpPr/>
      </dsp:nvSpPr>
      <dsp:spPr>
        <a:xfrm>
          <a:off x="646637" y="34718"/>
          <a:ext cx="3580278" cy="358027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tx1"/>
        </a:soli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B7907-07C1-4969-A5B9-1A937EB68E41}">
      <dsp:nvSpPr>
        <dsp:cNvPr id="0" name=""/>
        <dsp:cNvSpPr/>
      </dsp:nvSpPr>
      <dsp:spPr>
        <a:xfrm>
          <a:off x="950809" y="231936"/>
          <a:ext cx="3185841" cy="3185841"/>
        </a:xfrm>
        <a:prstGeom prst="pie">
          <a:avLst>
            <a:gd name="adj1" fmla="val 16200000"/>
            <a:gd name="adj2" fmla="val 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7FBA00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7FBA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rPr>
            <a:t>Explore</a:t>
          </a:r>
          <a:endParaRPr lang="en-US" sz="1600" kern="1200" dirty="0">
            <a:solidFill>
              <a:srgbClr val="7FBA00">
                <a:hueOff val="0"/>
                <a:satOff val="0"/>
                <a:lumOff val="0"/>
                <a:alphaOff val="0"/>
              </a:srgbClr>
            </a:solidFill>
            <a:latin typeface="Segoe UI"/>
            <a:ea typeface="+mn-ea"/>
            <a:cs typeface="+mn-cs"/>
          </a:endParaRPr>
        </a:p>
      </dsp:txBody>
      <dsp:txXfrm>
        <a:off x="2641960" y="892240"/>
        <a:ext cx="1175727" cy="872313"/>
      </dsp:txXfrm>
    </dsp:sp>
    <dsp:sp modelId="{B0C051CB-7A44-4CAB-B171-95AFD8B18EB9}">
      <dsp:nvSpPr>
        <dsp:cNvPr id="0" name=""/>
        <dsp:cNvSpPr/>
      </dsp:nvSpPr>
      <dsp:spPr>
        <a:xfrm>
          <a:off x="950809" y="338890"/>
          <a:ext cx="3185841" cy="3185841"/>
        </a:xfrm>
        <a:prstGeom prst="pie">
          <a:avLst>
            <a:gd name="adj1" fmla="val 0"/>
            <a:gd name="adj2" fmla="val 540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/>
              </a:solidFill>
              <a:latin typeface="Segoe UI"/>
              <a:ea typeface="+mn-ea"/>
              <a:cs typeface="+mn-cs"/>
            </a:rPr>
            <a:t>Log</a:t>
          </a:r>
          <a:endParaRPr lang="en-US" sz="1600" kern="1200" dirty="0">
            <a:solidFill>
              <a:schemeClr val="accent1"/>
            </a:solidFill>
            <a:latin typeface="Segoe UI"/>
            <a:ea typeface="+mn-ea"/>
            <a:cs typeface="+mn-cs"/>
          </a:endParaRPr>
        </a:p>
      </dsp:txBody>
      <dsp:txXfrm>
        <a:off x="2641960" y="1992114"/>
        <a:ext cx="1175727" cy="872313"/>
      </dsp:txXfrm>
    </dsp:sp>
    <dsp:sp modelId="{F1BEB836-1D4F-40D8-9A6E-AFE7B5388216}">
      <dsp:nvSpPr>
        <dsp:cNvPr id="0" name=""/>
        <dsp:cNvSpPr/>
      </dsp:nvSpPr>
      <dsp:spPr>
        <a:xfrm>
          <a:off x="843856" y="338890"/>
          <a:ext cx="3185841" cy="3185841"/>
        </a:xfrm>
        <a:prstGeom prst="pie">
          <a:avLst>
            <a:gd name="adj1" fmla="val 5400000"/>
            <a:gd name="adj2" fmla="val 1080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0000"/>
              </a:solidFill>
              <a:latin typeface="Segoe UI"/>
              <a:ea typeface="+mn-ea"/>
              <a:cs typeface="+mn-cs"/>
            </a:rPr>
            <a:t>Learn</a:t>
          </a:r>
          <a:endParaRPr lang="en-US" sz="1600" kern="1200" dirty="0">
            <a:solidFill>
              <a:srgbClr val="FF0000"/>
            </a:solidFill>
            <a:latin typeface="Segoe UI"/>
            <a:ea typeface="+mn-ea"/>
            <a:cs typeface="+mn-cs"/>
          </a:endParaRPr>
        </a:p>
      </dsp:txBody>
      <dsp:txXfrm>
        <a:off x="1162819" y="1992114"/>
        <a:ext cx="1175727" cy="872313"/>
      </dsp:txXfrm>
    </dsp:sp>
    <dsp:sp modelId="{CB8099ED-FD82-49C3-A386-0ECA8F73718C}">
      <dsp:nvSpPr>
        <dsp:cNvPr id="0" name=""/>
        <dsp:cNvSpPr/>
      </dsp:nvSpPr>
      <dsp:spPr>
        <a:xfrm>
          <a:off x="843856" y="231936"/>
          <a:ext cx="3185841" cy="3185841"/>
        </a:xfrm>
        <a:prstGeom prst="pie">
          <a:avLst>
            <a:gd name="adj1" fmla="val 10800000"/>
            <a:gd name="adj2" fmla="val 16200000"/>
          </a:avLst>
        </a:prstGeom>
        <a:solidFill>
          <a:srgbClr val="FFFFFF">
            <a:hueOff val="0"/>
            <a:satOff val="0"/>
            <a:lumOff val="0"/>
            <a:alphaOff val="0"/>
          </a:srgb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Segoe UI"/>
              <a:ea typeface="+mn-ea"/>
              <a:cs typeface="+mn-cs"/>
            </a:rPr>
            <a:t>Deploy</a:t>
          </a:r>
        </a:p>
      </dsp:txBody>
      <dsp:txXfrm>
        <a:off x="1162819" y="892240"/>
        <a:ext cx="1175727" cy="872313"/>
      </dsp:txXfrm>
    </dsp:sp>
    <dsp:sp modelId="{BD998BBE-88C8-4F61-82EB-0F3BE1C86337}">
      <dsp:nvSpPr>
        <dsp:cNvPr id="0" name=""/>
        <dsp:cNvSpPr/>
      </dsp:nvSpPr>
      <dsp:spPr>
        <a:xfrm>
          <a:off x="753590" y="34718"/>
          <a:ext cx="3580278" cy="358027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rgbClr val="7FBA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1FC5B8-5732-4EFD-9BEE-67B11D087404}">
      <dsp:nvSpPr>
        <dsp:cNvPr id="0" name=""/>
        <dsp:cNvSpPr/>
      </dsp:nvSpPr>
      <dsp:spPr>
        <a:xfrm>
          <a:off x="753590" y="141671"/>
          <a:ext cx="3580278" cy="358027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77D295-76A3-4E02-AE91-DC0E5C72C05E}">
      <dsp:nvSpPr>
        <dsp:cNvPr id="0" name=""/>
        <dsp:cNvSpPr/>
      </dsp:nvSpPr>
      <dsp:spPr>
        <a:xfrm>
          <a:off x="646637" y="141671"/>
          <a:ext cx="3580278" cy="358027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rgbClr val="FF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CDFB42-2B04-41E0-9B7E-C8AF23A1695B}">
      <dsp:nvSpPr>
        <dsp:cNvPr id="0" name=""/>
        <dsp:cNvSpPr/>
      </dsp:nvSpPr>
      <dsp:spPr>
        <a:xfrm>
          <a:off x="646637" y="34718"/>
          <a:ext cx="3580278" cy="358027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tx1"/>
        </a:solidFill>
        <a:ln>
          <a:solidFill>
            <a:schemeClr val="tx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Build 2017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8079D-8B43-4EAB-9AAE-E124D3A3CC1D}" type="datetime8">
              <a:rPr lang="en-US" smtClean="0">
                <a:latin typeface="Segoe UI" pitchFamily="34" charset="0"/>
              </a:rPr>
              <a:t>8/6/2017 7:15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Build 2017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9E835E5-F3ED-4B37-82C2-BED15E118DF9}" type="datetime8">
              <a:rPr lang="en-US" smtClean="0"/>
              <a:t>8/6/2017 7:14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9E835E5-F3ED-4B37-82C2-BED15E118DF9}" type="datetime8">
              <a:rPr lang="en-US" smtClean="0"/>
              <a:t>8/6/2017 7:14 AM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1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Build 20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36475" cy="55716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681" y="4960286"/>
            <a:ext cx="12434794" cy="20342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0689" y="5357956"/>
            <a:ext cx="2648621" cy="116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" y="479424"/>
            <a:ext cx="1451843" cy="30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3"/>
          <a:stretch/>
        </p:blipFill>
        <p:spPr>
          <a:xfrm>
            <a:off x="7752216" y="4960286"/>
            <a:ext cx="4684259" cy="20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10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18636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383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109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3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1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1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E7AD6-4C25-4332-93C4-335ED90C2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560" y="1144706"/>
            <a:ext cx="9327356" cy="2435131"/>
          </a:xfrm>
        </p:spPr>
        <p:txBody>
          <a:bodyPr anchor="b"/>
          <a:lstStyle>
            <a:lvl1pPr algn="ctr">
              <a:defRPr sz="6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CCF6EB-9510-439B-9F4D-7F0EC6FC8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4560" y="3673745"/>
            <a:ext cx="9327356" cy="523733"/>
          </a:xfrm>
        </p:spPr>
        <p:txBody>
          <a:bodyPr/>
          <a:lstStyle>
            <a:lvl1pPr marL="0" indent="0" algn="ctr">
              <a:buNone/>
              <a:defRPr sz="2448"/>
            </a:lvl1pPr>
            <a:lvl2pPr marL="466298" indent="0" algn="ctr">
              <a:buNone/>
              <a:defRPr sz="2040"/>
            </a:lvl2pPr>
            <a:lvl3pPr marL="932597" indent="0" algn="ctr">
              <a:buNone/>
              <a:defRPr sz="1836"/>
            </a:lvl3pPr>
            <a:lvl4pPr marL="1398895" indent="0" algn="ctr">
              <a:buNone/>
              <a:defRPr sz="1632"/>
            </a:lvl4pPr>
            <a:lvl5pPr marL="1865193" indent="0" algn="ctr">
              <a:buNone/>
              <a:defRPr sz="1632"/>
            </a:lvl5pPr>
            <a:lvl6pPr marL="2331491" indent="0" algn="ctr">
              <a:buNone/>
              <a:defRPr sz="1632"/>
            </a:lvl6pPr>
            <a:lvl7pPr marL="2797790" indent="0" algn="ctr">
              <a:buNone/>
              <a:defRPr sz="1632"/>
            </a:lvl7pPr>
            <a:lvl8pPr marL="3264088" indent="0" algn="ctr">
              <a:buNone/>
              <a:defRPr sz="1632"/>
            </a:lvl8pPr>
            <a:lvl9pPr marL="3730386" indent="0" algn="ctr">
              <a:buNone/>
              <a:defRPr sz="163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283A2-1F14-44A4-A265-C820E07E5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578DD-3FAC-48BF-985E-31790D80D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CC882-CCB5-4282-88C6-879F9D4C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043F-C156-4146-8487-E351AF0F0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61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-color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228302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>
                <a:gradFill>
                  <a:gsLst>
                    <a:gs pos="13869">
                      <a:schemeClr val="tx2"/>
                    </a:gs>
                    <a:gs pos="42000">
                      <a:schemeClr val="tx2"/>
                    </a:gs>
                  </a:gsLst>
                  <a:lin ang="5400000" scaled="0"/>
                </a:gradFill>
              </a:defRPr>
            </a:lvl1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303346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3200" cy="461665"/>
          </a:xfr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82738" y="6041341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 dirty="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</a:t>
            </a:r>
            <a:r>
              <a:rPr lang="en-US" sz="2400" dirty="0" err="1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MSBuild</a:t>
            </a:r>
            <a:endParaRPr lang="en-US" sz="2400" dirty="0">
              <a:gradFill>
                <a:gsLst>
                  <a:gs pos="2597">
                    <a:schemeClr val="tx1"/>
                  </a:gs>
                  <a:gs pos="18182">
                    <a:schemeClr val="tx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6781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Build 201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36475" cy="557163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681" y="4960286"/>
            <a:ext cx="12434794" cy="2034239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invGray">
          <a:xfrm>
            <a:off x="460689" y="5357956"/>
            <a:ext cx="2648621" cy="1169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88" y="479424"/>
            <a:ext cx="1451843" cy="309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23"/>
          <a:stretch/>
        </p:blipFill>
        <p:spPr>
          <a:xfrm>
            <a:off x="7752216" y="4960286"/>
            <a:ext cx="4684259" cy="203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31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002"/>
          <a:stretch/>
        </p:blipFill>
        <p:spPr>
          <a:xfrm>
            <a:off x="7752216" y="5084764"/>
            <a:ext cx="4684259" cy="1909762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418638" y="296863"/>
            <a:ext cx="2743200" cy="461665"/>
          </a:xfrm>
        </p:spPr>
        <p:txBody>
          <a:bodyPr/>
          <a:lstStyle>
            <a:lvl1pPr marL="0" marR="0" indent="0" algn="r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82738" y="6041341"/>
            <a:ext cx="163410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 dirty="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</a:t>
            </a:r>
            <a:r>
              <a:rPr lang="en-US" sz="2400" dirty="0" err="1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MSBuild</a:t>
            </a:r>
            <a:endParaRPr lang="en-US" sz="2400" dirty="0">
              <a:gradFill>
                <a:gsLst>
                  <a:gs pos="2597">
                    <a:schemeClr val="tx1"/>
                  </a:gs>
                  <a:gs pos="18182">
                    <a:schemeClr val="tx1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098647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757024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32157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 dirty="0"/>
              <a:t>Click to edit Master text styles</a:t>
            </a:r>
          </a:p>
          <a:p>
            <a:pPr marL="712788" marR="0" lvl="1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Second level</a:t>
            </a:r>
          </a:p>
          <a:p>
            <a:pPr marL="908050" marR="0" lvl="2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Third level</a:t>
            </a:r>
          </a:p>
          <a:p>
            <a:pPr marL="1109662" marR="0" lvl="3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Fourth level</a:t>
            </a:r>
          </a:p>
          <a:p>
            <a:pPr marL="1311275" marR="0" lvl="4" indent="-45720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453060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Click to edit Master text styles</a:t>
            </a:r>
          </a:p>
          <a:p>
            <a:pPr marL="427038" marR="0" lvl="1" indent="-17145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Second level</a:t>
            </a:r>
          </a:p>
          <a:p>
            <a:pPr marL="639763" marR="0" lvl="2" indent="-1889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Third level</a:t>
            </a:r>
          </a:p>
          <a:p>
            <a:pPr marL="828675" marR="0" lvl="3" indent="-17621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Fourth level</a:t>
            </a:r>
          </a:p>
          <a:p>
            <a:pPr marL="1023938" marR="0" lvl="4" indent="-169863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65013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102778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96245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405076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744062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07454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6715563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42001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05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8718">
                      <a:srgbClr val="353535"/>
                    </a:gs>
                    <a:gs pos="34000">
                      <a:srgbClr val="353535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173767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120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2468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68262"/>
            <a:ext cx="11889564" cy="9175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985837"/>
            <a:ext cx="12435698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B0B2EC-53FA-4665-9FE6-540777594412}"/>
              </a:ext>
            </a:extLst>
          </p:cNvPr>
          <p:cNvSpPr txBox="1"/>
          <p:nvPr userDrawn="1"/>
        </p:nvSpPr>
        <p:spPr>
          <a:xfrm>
            <a:off x="11817075" y="6621462"/>
            <a:ext cx="619400" cy="51706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A12DB5B-F087-4732-B1E5-A61E72BAA579}" type="slidenum">
              <a:rPr lang="en-US" sz="1600" smtClea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‹#›</a:t>
            </a:fld>
            <a:endParaRPr lang="en-US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5857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14350" marR="0" lvl="1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14350" marR="0" lvl="2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14350" marR="0" lvl="3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14350" marR="0" lvl="4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31775" marR="0" lvl="1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31775" marR="0" lvl="2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31775" marR="0" lvl="3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31775" marR="0" lvl="4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9199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280903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8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  <p:sldLayoutId id="2147484489" r:id="rId12"/>
    <p:sldLayoutId id="2147484490" r:id="rId13"/>
    <p:sldLayoutId id="2147484491" r:id="rId14"/>
    <p:sldLayoutId id="2147484492" r:id="rId15"/>
    <p:sldLayoutId id="2147484493" r:id="rId16"/>
    <p:sldLayoutId id="2147484494" r:id="rId17"/>
    <p:sldLayoutId id="2147484515" r:id="rId18"/>
    <p:sldLayoutId id="2147484516" r:id="rId19"/>
  </p:sldLayoutIdLst>
  <p:transition>
    <p:fade/>
  </p:transition>
  <p:hf hdr="0" ftr="0" dt="0"/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44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6" r:id="rId1"/>
    <p:sldLayoutId id="2147484498" r:id="rId2"/>
    <p:sldLayoutId id="2147484500" r:id="rId3"/>
    <p:sldLayoutId id="2147484501" r:id="rId4"/>
    <p:sldLayoutId id="2147484502" r:id="rId5"/>
    <p:sldLayoutId id="2147484503" r:id="rId6"/>
    <p:sldLayoutId id="2147484504" r:id="rId7"/>
    <p:sldLayoutId id="2147484505" r:id="rId8"/>
    <p:sldLayoutId id="2147484506" r:id="rId9"/>
    <p:sldLayoutId id="2147484507" r:id="rId10"/>
    <p:sldLayoutId id="2147484508" r:id="rId11"/>
    <p:sldLayoutId id="2147484509" r:id="rId12"/>
    <p:sldLayoutId id="2147484510" r:id="rId13"/>
    <p:sldLayoutId id="2147484511" r:id="rId14"/>
    <p:sldLayoutId id="2147484512" r:id="rId15"/>
    <p:sldLayoutId id="2147484513" r:id="rId16"/>
    <p:sldLayoutId id="2147484514" r:id="rId17"/>
  </p:sldLayoutIdLst>
  <p:transition>
    <p:fade/>
  </p:transition>
  <p:hf hdr="0" ftr="0" dt="0"/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ds.microsoft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github.com/Microsoft/mwt-ds/" TargetMode="Externa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lex.com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ds.microsoft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hunch.net/~rwil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718D7-3B9C-4F16-8A86-337FB9565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" y="516992"/>
            <a:ext cx="12434711" cy="1141965"/>
          </a:xfrm>
        </p:spPr>
        <p:txBody>
          <a:bodyPr>
            <a:noAutofit/>
          </a:bodyPr>
          <a:lstStyle/>
          <a:p>
            <a:r>
              <a:rPr lang="en-US" sz="7343" dirty="0"/>
              <a:t>Real World Interactive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6DD19-DBD1-449F-B2FB-87B705D94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47" y="2661358"/>
            <a:ext cx="2670761" cy="204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6B13FA-076D-4C49-B4D6-258495C74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93" y="2470454"/>
            <a:ext cx="1615571" cy="24233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A24251-3DFE-4DE1-A44F-F33E36D2B01A}"/>
              </a:ext>
            </a:extLst>
          </p:cNvPr>
          <p:cNvSpPr txBox="1"/>
          <p:nvPr/>
        </p:nvSpPr>
        <p:spPr>
          <a:xfrm>
            <a:off x="2248488" y="4702907"/>
            <a:ext cx="3160225" cy="670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72" dirty="0"/>
              <a:t>Alekh Agarwal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6E381F-0ADD-43B1-BAC8-2C9CC7729757}"/>
              </a:ext>
            </a:extLst>
          </p:cNvPr>
          <p:cNvSpPr txBox="1"/>
          <p:nvPr/>
        </p:nvSpPr>
        <p:spPr>
          <a:xfrm>
            <a:off x="6619538" y="4820660"/>
            <a:ext cx="3139560" cy="670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72" dirty="0"/>
              <a:t>John Langford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A16817-B3EF-404B-872A-725D087DFFE7}"/>
              </a:ext>
            </a:extLst>
          </p:cNvPr>
          <p:cNvSpPr txBox="1"/>
          <p:nvPr/>
        </p:nvSpPr>
        <p:spPr>
          <a:xfrm>
            <a:off x="3015357" y="5705309"/>
            <a:ext cx="6031526" cy="798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88" dirty="0"/>
              <a:t>ICML Tutorial, August 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911DFF-774A-4BBF-AF98-E3014722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043F-C156-4146-8487-E351AF0F0B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0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Failure mode: wrong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AFA187-6707-43AB-984D-7E0650F15FB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" y="1363662"/>
                <a:ext cx="12542836" cy="4949047"/>
              </a:xfrm>
            </p:spPr>
            <p:txBody>
              <a:bodyPr/>
              <a:lstStyle/>
              <a:p>
                <a:r>
                  <a:rPr lang="en-US" dirty="0">
                    <a:latin typeface="+mn-lt"/>
                  </a:rPr>
                  <a:t>Logs record article shown to user, not chosen by algorithm</a:t>
                </a:r>
              </a:p>
              <a:p>
                <a:r>
                  <a:rPr lang="en-US" dirty="0">
                    <a:latin typeface="+mn-lt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𝑐𝑎𝑛𝑑𝑦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dirty="0">
                    <a:latin typeface="+mn-lt"/>
                  </a:rPr>
                  <a:t> by algorithm</a:t>
                </a:r>
              </a:p>
              <a:p>
                <a:r>
                  <a:rPr lang="en-US" dirty="0">
                    <a:latin typeface="+mn-lt"/>
                  </a:rPr>
                  <a:t>Observed in logs with probability 1</a:t>
                </a:r>
              </a:p>
              <a:p>
                <a:pPr marL="0" indent="0">
                  <a:buNone/>
                </a:pPr>
                <a:endParaRPr lang="en-US" dirty="0">
                  <a:latin typeface="+mn-lt"/>
                </a:endParaRPr>
              </a:p>
              <a:p>
                <a:pPr marL="0" indent="0">
                  <a:buNone/>
                </a:pPr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Simulated in 10% of data. </a:t>
                </a:r>
                <a:r>
                  <a:rPr lang="en-US" b="1" dirty="0">
                    <a:latin typeface="+mn-lt"/>
                  </a:rPr>
                  <a:t>Effect of failure: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b="1" dirty="0">
                    <a:latin typeface="+mn-lt"/>
                  </a:rPr>
                  <a:t>Offline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>
                    <a:latin typeface="+mn-lt"/>
                  </a:rPr>
                  <a:t>x Online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AFA187-6707-43AB-984D-7E0650F15F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" y="1363662"/>
                <a:ext cx="12542836" cy="494904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8F23BE55-CBC9-4A1A-AF5C-DBF7D52711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678218"/>
                  </p:ext>
                </p:extLst>
              </p:nvPr>
            </p:nvGraphicFramePr>
            <p:xfrm>
              <a:off x="1" y="3301460"/>
              <a:ext cx="12390436" cy="1437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84836">
                      <a:extLst>
                        <a:ext uri="{9D8B030D-6E8A-4147-A177-3AD203B41FA5}">
                          <a16:colId xmlns:a16="http://schemas.microsoft.com/office/drawing/2014/main" val="2886182922"/>
                        </a:ext>
                      </a:extLst>
                    </a:gridCol>
                    <a:gridCol w="6705600">
                      <a:extLst>
                        <a:ext uri="{9D8B030D-6E8A-4147-A177-3AD203B41FA5}">
                          <a16:colId xmlns:a16="http://schemas.microsoft.com/office/drawing/2014/main" val="17171205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𝒔𝒑𝒂𝒄𝒆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𝒄𝒂𝒏𝒅𝒚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9797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𝑠𝑝𝑎𝑐𝑒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data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𝑠𝑝𝑎𝑐𝑒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32742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𝑐𝑎𝑛𝑑𝑦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data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𝑐𝑎𝑛𝑑𝑦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𝑐𝑎𝑛𝑑𝑦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055262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8F23BE55-CBC9-4A1A-AF5C-DBF7D52711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678218"/>
                  </p:ext>
                </p:extLst>
              </p:nvPr>
            </p:nvGraphicFramePr>
            <p:xfrm>
              <a:off x="1" y="3301460"/>
              <a:ext cx="12390436" cy="1437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84836">
                      <a:extLst>
                        <a:ext uri="{9D8B030D-6E8A-4147-A177-3AD203B41FA5}">
                          <a16:colId xmlns:a16="http://schemas.microsoft.com/office/drawing/2014/main" val="2886182922"/>
                        </a:ext>
                      </a:extLst>
                    </a:gridCol>
                    <a:gridCol w="6705600">
                      <a:extLst>
                        <a:ext uri="{9D8B030D-6E8A-4147-A177-3AD203B41FA5}">
                          <a16:colId xmlns:a16="http://schemas.microsoft.com/office/drawing/2014/main" val="1717120573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4" t="-1176" r="-118328" b="-18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5000" t="-1176" r="-364" b="-18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9797552"/>
                      </a:ext>
                    </a:extLst>
                  </a:tr>
                  <a:tr h="9195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4" t="-56579" r="-118328" b="-1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5000" t="-56579" r="-364" b="-1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552624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65D74B0-85C6-41E8-B477-6DEB47C0B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437" y="2505837"/>
            <a:ext cx="47625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Failure mode: wrong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AFA187-6707-43AB-984D-7E0650F15FB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" y="1363662"/>
                <a:ext cx="12542836" cy="3120854"/>
              </a:xfrm>
            </p:spPr>
            <p:txBody>
              <a:bodyPr/>
              <a:lstStyle/>
              <a:p>
                <a:r>
                  <a:rPr lang="en-US" dirty="0">
                    <a:latin typeface="+mn-lt"/>
                  </a:rPr>
                  <a:t>Historical click rates used in exploration model</a:t>
                </a:r>
              </a:p>
              <a:p>
                <a:r>
                  <a:rPr lang="en-US" dirty="0">
                    <a:latin typeface="+mn-lt"/>
                  </a:rPr>
                  <a:t>Retrieved from database later for model update</a:t>
                </a:r>
              </a:p>
              <a:p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Simulated different values in 20% of examples</a:t>
                </a:r>
              </a:p>
              <a:p>
                <a:r>
                  <a:rPr lang="en-US" b="1" dirty="0">
                    <a:latin typeface="+mn-lt"/>
                  </a:rPr>
                  <a:t>Effect of failure: Offline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latin typeface="+mn-lt"/>
                  </a:rPr>
                  <a:t>x Online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AFA187-6707-43AB-984D-7E0650F15F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" y="1363662"/>
                <a:ext cx="12542836" cy="31208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48ED0A7E-D1F7-4B0F-BE78-5F41F92C1E4A}"/>
              </a:ext>
            </a:extLst>
          </p:cNvPr>
          <p:cNvSpPr/>
          <p:nvPr/>
        </p:nvSpPr>
        <p:spPr>
          <a:xfrm>
            <a:off x="10451889" y="4476081"/>
            <a:ext cx="1846897" cy="1846897"/>
          </a:xfrm>
          <a:custGeom>
            <a:avLst/>
            <a:gdLst>
              <a:gd name="connsiteX0" fmla="*/ 0 w 1846897"/>
              <a:gd name="connsiteY0" fmla="*/ 0 h 1846897"/>
              <a:gd name="connsiteX1" fmla="*/ 1846897 w 1846897"/>
              <a:gd name="connsiteY1" fmla="*/ 0 h 1846897"/>
              <a:gd name="connsiteX2" fmla="*/ 1846897 w 1846897"/>
              <a:gd name="connsiteY2" fmla="*/ 1846897 h 1846897"/>
              <a:gd name="connsiteX3" fmla="*/ 0 w 1846897"/>
              <a:gd name="connsiteY3" fmla="*/ 1846897 h 1846897"/>
              <a:gd name="connsiteX4" fmla="*/ 0 w 1846897"/>
              <a:gd name="connsiteY4" fmla="*/ 0 h 184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6897" h="1846897">
                <a:moveTo>
                  <a:pt x="0" y="0"/>
                </a:moveTo>
                <a:lnTo>
                  <a:pt x="1846897" y="0"/>
                </a:lnTo>
                <a:lnTo>
                  <a:pt x="1846897" y="1846897"/>
                </a:lnTo>
                <a:lnTo>
                  <a:pt x="0" y="18468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hueOff val="0"/>
              <a:satOff val="0"/>
              <a:lumOff val="0"/>
              <a:alphaOff val="0"/>
            </a:srgbClr>
          </a:solidFill>
          <a:ln w="38100" cap="flat" cmpd="sng" algn="ctr">
            <a:solidFill>
              <a:srgbClr val="7FBA00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>
                <a:solidFill>
                  <a:srgbClr val="7FBA00">
                    <a:hueOff val="0"/>
                    <a:satOff val="0"/>
                    <a:lumOff val="0"/>
                    <a:alphaOff val="0"/>
                  </a:srgbClr>
                </a:solidFill>
                <a:latin typeface="Segoe UI"/>
                <a:ea typeface="+mn-ea"/>
                <a:cs typeface="+mn-cs"/>
              </a:rPr>
              <a:t>Explore</a:t>
            </a:r>
            <a:endParaRPr lang="en-US" sz="1600" kern="1200" dirty="0">
              <a:solidFill>
                <a:srgbClr val="7FBA00">
                  <a:hueOff val="0"/>
                  <a:satOff val="0"/>
                  <a:lumOff val="0"/>
                  <a:alphaOff val="0"/>
                </a:srgbClr>
              </a:solidFill>
              <a:latin typeface="Segoe UI"/>
              <a:ea typeface="+mn-ea"/>
              <a:cs typeface="+mn-cs"/>
            </a:endParaRPr>
          </a:p>
        </p:txBody>
      </p:sp>
      <p:sp>
        <p:nvSpPr>
          <p:cNvPr id="47" name="Arrow: Circular 46">
            <a:extLst>
              <a:ext uri="{FF2B5EF4-FFF2-40B4-BE49-F238E27FC236}">
                <a16:creationId xmlns:a16="http://schemas.microsoft.com/office/drawing/2014/main" id="{09A95677-33D1-4DD5-8301-2CAE22E3B788}"/>
              </a:ext>
            </a:extLst>
          </p:cNvPr>
          <p:cNvSpPr/>
          <p:nvPr/>
        </p:nvSpPr>
        <p:spPr>
          <a:xfrm>
            <a:off x="7893278" y="3275448"/>
            <a:ext cx="3794765" cy="3794765"/>
          </a:xfrm>
          <a:prstGeom prst="circularArrow">
            <a:avLst>
              <a:gd name="adj1" fmla="val 9491"/>
              <a:gd name="adj2" fmla="val 685665"/>
              <a:gd name="adj3" fmla="val 7847318"/>
              <a:gd name="adj4" fmla="val 2267017"/>
              <a:gd name="adj5" fmla="val 11072"/>
            </a:avLst>
          </a:prstGeom>
        </p:spPr>
        <p:style>
          <a:lnRef idx="3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423033E-77FC-424C-9BF0-CF73A835C1D1}"/>
              </a:ext>
            </a:extLst>
          </p:cNvPr>
          <p:cNvSpPr/>
          <p:nvPr/>
        </p:nvSpPr>
        <p:spPr>
          <a:xfrm>
            <a:off x="7437437" y="4476081"/>
            <a:ext cx="1846897" cy="1846897"/>
          </a:xfrm>
          <a:custGeom>
            <a:avLst/>
            <a:gdLst>
              <a:gd name="connsiteX0" fmla="*/ 0 w 1846897"/>
              <a:gd name="connsiteY0" fmla="*/ 0 h 1846897"/>
              <a:gd name="connsiteX1" fmla="*/ 1846897 w 1846897"/>
              <a:gd name="connsiteY1" fmla="*/ 0 h 1846897"/>
              <a:gd name="connsiteX2" fmla="*/ 1846897 w 1846897"/>
              <a:gd name="connsiteY2" fmla="*/ 1846897 h 1846897"/>
              <a:gd name="connsiteX3" fmla="*/ 0 w 1846897"/>
              <a:gd name="connsiteY3" fmla="*/ 1846897 h 1846897"/>
              <a:gd name="connsiteX4" fmla="*/ 0 w 1846897"/>
              <a:gd name="connsiteY4" fmla="*/ 0 h 1846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6897" h="1846897">
                <a:moveTo>
                  <a:pt x="0" y="0"/>
                </a:moveTo>
                <a:lnTo>
                  <a:pt x="1846897" y="0"/>
                </a:lnTo>
                <a:lnTo>
                  <a:pt x="1846897" y="1846897"/>
                </a:lnTo>
                <a:lnTo>
                  <a:pt x="0" y="18468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hueOff val="0"/>
              <a:satOff val="0"/>
              <a:lumOff val="0"/>
              <a:alphaOff val="0"/>
            </a:srgbClr>
          </a:solidFill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rgbClr val="FF0000"/>
                </a:solidFill>
                <a:latin typeface="Segoe UI"/>
                <a:ea typeface="+mn-ea"/>
                <a:cs typeface="+mn-cs"/>
              </a:rPr>
              <a:t>Learn</a:t>
            </a:r>
            <a:endParaRPr lang="en-US" sz="1600" kern="1200" dirty="0">
              <a:solidFill>
                <a:srgbClr val="FF0000"/>
              </a:solidFill>
              <a:latin typeface="Segoe UI"/>
              <a:ea typeface="+mn-ea"/>
              <a:cs typeface="+mn-cs"/>
            </a:endParaRPr>
          </a:p>
        </p:txBody>
      </p:sp>
      <p:sp>
        <p:nvSpPr>
          <p:cNvPr id="49" name="Arrow: Circular 48">
            <a:extLst>
              <a:ext uri="{FF2B5EF4-FFF2-40B4-BE49-F238E27FC236}">
                <a16:creationId xmlns:a16="http://schemas.microsoft.com/office/drawing/2014/main" id="{B1F920FA-6183-4C45-8940-60936E8AA635}"/>
              </a:ext>
            </a:extLst>
          </p:cNvPr>
          <p:cNvSpPr/>
          <p:nvPr/>
        </p:nvSpPr>
        <p:spPr>
          <a:xfrm>
            <a:off x="7969477" y="3696211"/>
            <a:ext cx="3794765" cy="3794765"/>
          </a:xfrm>
          <a:prstGeom prst="circularArrow">
            <a:avLst>
              <a:gd name="adj1" fmla="val 9491"/>
              <a:gd name="adj2" fmla="val 685665"/>
              <a:gd name="adj3" fmla="val 18647318"/>
              <a:gd name="adj4" fmla="val 13067017"/>
              <a:gd name="adj5" fmla="val 11072"/>
            </a:avLst>
          </a:prstGeom>
        </p:spPr>
        <p:style>
          <a:lnRef idx="3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191D0048-6B37-42E3-9938-7488D6A07724}"/>
              </a:ext>
            </a:extLst>
          </p:cNvPr>
          <p:cNvCxnSpPr>
            <a:cxnSpLocks/>
          </p:cNvCxnSpPr>
          <p:nvPr/>
        </p:nvCxnSpPr>
        <p:spPr>
          <a:xfrm rot="16200000" flipH="1">
            <a:off x="9481678" y="1986421"/>
            <a:ext cx="2731419" cy="2247900"/>
          </a:xfrm>
          <a:prstGeom prst="curvedConnector3">
            <a:avLst>
              <a:gd name="adj1" fmla="val -1650"/>
            </a:avLst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E44237C4-9342-493F-85E4-D792C4DD11A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54426" y="4084872"/>
            <a:ext cx="3385023" cy="228600"/>
          </a:xfrm>
          <a:prstGeom prst="curvedConnector3">
            <a:avLst>
              <a:gd name="adj1" fmla="val 101288"/>
            </a:avLst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D0EDC606-80C9-44AA-8960-4024F7642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437" y="2354262"/>
            <a:ext cx="47625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7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Failure mode: reward delay bias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AFA187-6707-43AB-984D-7E0650F15FB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" y="1363662"/>
                <a:ext cx="12542836" cy="6167842"/>
              </a:xfrm>
            </p:spPr>
            <p:txBody>
              <a:bodyPr/>
              <a:lstStyle/>
              <a:p>
                <a:r>
                  <a:rPr lang="en-US" dirty="0">
                    <a:latin typeface="+mn-lt"/>
                  </a:rPr>
                  <a:t>Conversion times differ for actions</a:t>
                </a:r>
              </a:p>
              <a:p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More info on lower latency events, wrong data distribution!</a:t>
                </a:r>
              </a:p>
              <a:p>
                <a:endParaRPr lang="en-US" dirty="0">
                  <a:latin typeface="+mn-lt"/>
                </a:endParaRPr>
              </a:p>
              <a:p>
                <a:r>
                  <a:rPr lang="en-US" b="1" dirty="0">
                    <a:latin typeface="+mn-lt"/>
                  </a:rPr>
                  <a:t>Effect of failure: Offline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>
                    <a:latin typeface="+mn-lt"/>
                  </a:rPr>
                  <a:t>x Online</a:t>
                </a:r>
              </a:p>
              <a:p>
                <a:endParaRPr lang="en-US" dirty="0">
                  <a:latin typeface="+mn-lt"/>
                </a:endParaRPr>
              </a:p>
              <a:p>
                <a:endParaRPr 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AFA187-6707-43AB-984D-7E0650F15F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" y="1363662"/>
                <a:ext cx="12542836" cy="616784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2F4D934-3177-40E4-9375-E51B95A70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037" y="2125662"/>
            <a:ext cx="4619625" cy="1428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4C4DC5-76DF-48FE-892D-38A650505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137" y="1973262"/>
            <a:ext cx="2047875" cy="18135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73C77A-2FA2-4394-8822-0F56FEC38F96}"/>
              </a:ext>
            </a:extLst>
          </p:cNvPr>
          <p:cNvSpPr txBox="1"/>
          <p:nvPr/>
        </p:nvSpPr>
        <p:spPr>
          <a:xfrm>
            <a:off x="2470455" y="3674748"/>
            <a:ext cx="1847237" cy="7940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</a:rPr>
              <a:t>In store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376B7C-AC4C-4660-8B7A-B672ECF16F92}"/>
              </a:ext>
            </a:extLst>
          </p:cNvPr>
          <p:cNvSpPr txBox="1"/>
          <p:nvPr/>
        </p:nvSpPr>
        <p:spPr>
          <a:xfrm>
            <a:off x="7995761" y="3674748"/>
            <a:ext cx="1674176" cy="7940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</a:rPr>
              <a:t>Online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8EEE8-2D88-4092-BC6C-AEB08FAC5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437" y="2354262"/>
            <a:ext cx="47625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8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Failure modes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FA187-6707-43AB-984D-7E0650F15F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363662"/>
            <a:ext cx="12542836" cy="5447645"/>
          </a:xfrm>
        </p:spPr>
        <p:txBody>
          <a:bodyPr/>
          <a:lstStyle/>
          <a:p>
            <a:r>
              <a:rPr lang="en-US" dirty="0">
                <a:latin typeface="+mn-lt"/>
              </a:rPr>
              <a:t>Wrong probabilities</a:t>
            </a:r>
          </a:p>
          <a:p>
            <a:r>
              <a:rPr lang="en-US" dirty="0">
                <a:latin typeface="+mn-lt"/>
              </a:rPr>
              <a:t>Wrong features</a:t>
            </a:r>
          </a:p>
          <a:p>
            <a:r>
              <a:rPr lang="en-US" dirty="0">
                <a:latin typeface="+mn-lt"/>
              </a:rPr>
              <a:t>Unequal reward latencies</a:t>
            </a:r>
          </a:p>
          <a:p>
            <a:r>
              <a:rPr lang="en-US" dirty="0">
                <a:latin typeface="+mn-lt"/>
              </a:rPr>
              <a:t>No probabilities, decision used as feature downstream, events missing not randomly,…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Similar observations in [SHGDPECY ’14]</a:t>
            </a:r>
          </a:p>
          <a:p>
            <a:r>
              <a:rPr lang="en-US" dirty="0">
                <a:latin typeface="+mn-lt"/>
              </a:rPr>
              <a:t>Unreliable offline evaluation and optimization</a:t>
            </a:r>
          </a:p>
          <a:p>
            <a:endParaRPr lang="en-US" b="1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95CD0F-363C-405F-9303-2CC769A6B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237" y="1058862"/>
            <a:ext cx="19050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1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3431C0F-C39E-457F-A319-5A247C236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444374"/>
              </p:ext>
            </p:extLst>
          </p:nvPr>
        </p:nvGraphicFramePr>
        <p:xfrm>
          <a:off x="4306892" y="1705581"/>
          <a:ext cx="5016507" cy="379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7EE4583-7015-4269-B348-8F4405B2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A recipe for </a:t>
            </a:r>
            <a:r>
              <a:rPr lang="en-US" sz="6120" strike="sngStrike" dirty="0"/>
              <a:t>success</a:t>
            </a:r>
            <a:r>
              <a:rPr lang="en-US" sz="6120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7BC2F-A585-42DF-A97A-9A26C59A5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37" y="1592262"/>
            <a:ext cx="4876799" cy="3896451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Part of a larger system with interacting pieces</a:t>
            </a:r>
          </a:p>
          <a:p>
            <a:endParaRPr lang="en-US" sz="3600" dirty="0">
              <a:latin typeface="+mn-lt"/>
            </a:endParaRPr>
          </a:p>
          <a:p>
            <a:r>
              <a:rPr lang="en-US" sz="3600" dirty="0">
                <a:latin typeface="+mn-lt"/>
              </a:rPr>
              <a:t>Not enough to ensure correctness of the learning algorithm</a:t>
            </a:r>
          </a:p>
        </p:txBody>
      </p:sp>
    </p:spTree>
    <p:extLst>
      <p:ext uri="{BB962C8B-B14F-4D97-AF65-F5344CB8AC3E}">
        <p14:creationId xmlns:p14="http://schemas.microsoft.com/office/powerpoint/2010/main" val="427557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D067CA-52FF-4641-A1A9-AD5A64E9EA36}"/>
              </a:ext>
            </a:extLst>
          </p:cNvPr>
          <p:cNvSpPr/>
          <p:nvPr/>
        </p:nvSpPr>
        <p:spPr>
          <a:xfrm>
            <a:off x="0" y="1558674"/>
            <a:ext cx="1203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7735" indent="-757735">
              <a:buAutoNum type="arabicParenR"/>
            </a:pPr>
            <a:r>
              <a:rPr lang="en-US" sz="6000" dirty="0" err="1">
                <a:solidFill>
                  <a:schemeClr val="bg1"/>
                </a:solidFill>
              </a:rPr>
              <a:t>Algs</a:t>
            </a:r>
            <a:r>
              <a:rPr lang="en-US" sz="6000" dirty="0">
                <a:solidFill>
                  <a:schemeClr val="bg1"/>
                </a:solidFill>
              </a:rPr>
              <a:t> &amp; Theory Overview</a:t>
            </a:r>
          </a:p>
          <a:p>
            <a:pPr marL="757735" indent="-757735">
              <a:buAutoNum type="arabicParenR"/>
            </a:pPr>
            <a:r>
              <a:rPr lang="en-US" sz="6000" dirty="0">
                <a:solidFill>
                  <a:schemeClr val="bg1"/>
                </a:solidFill>
              </a:rPr>
              <a:t>Things that go wrong in practice</a:t>
            </a:r>
          </a:p>
          <a:p>
            <a:pPr marL="757735" indent="-757735">
              <a:buAutoNum type="arabicParenR"/>
            </a:pPr>
            <a:r>
              <a:rPr lang="en-US" sz="6000" dirty="0">
                <a:solidFill>
                  <a:srgbClr val="FF0000"/>
                </a:solidFill>
              </a:rPr>
              <a:t>Systems for going right</a:t>
            </a:r>
          </a:p>
          <a:p>
            <a:pPr marL="757735" indent="-757735">
              <a:buAutoNum type="arabicParenR"/>
            </a:pPr>
            <a:r>
              <a:rPr lang="en-US" sz="6000" dirty="0">
                <a:solidFill>
                  <a:schemeClr val="bg1"/>
                </a:solidFill>
              </a:rPr>
              <a:t>Really doing it in practice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D49432-B5D9-4851-967E-FB387788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662"/>
            <a:ext cx="11889564" cy="917575"/>
          </a:xfrm>
        </p:spPr>
        <p:txBody>
          <a:bodyPr/>
          <a:lstStyle/>
          <a:p>
            <a:r>
              <a:rPr lang="en-US" sz="7200" dirty="0">
                <a:solidFill>
                  <a:schemeClr val="bg1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5316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Desiderata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FA187-6707-43AB-984D-7E0650F15F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363662"/>
            <a:ext cx="8123236" cy="5447645"/>
          </a:xfrm>
        </p:spPr>
        <p:txBody>
          <a:bodyPr/>
          <a:lstStyle/>
          <a:p>
            <a:r>
              <a:rPr lang="en-US" dirty="0">
                <a:latin typeface="+mn-lt"/>
              </a:rPr>
              <a:t>Each component correct in isolation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Single, modular, scalable system that pieces them together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Easy to use, general purpose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Fully offline reproducible</a:t>
            </a:r>
          </a:p>
          <a:p>
            <a:endParaRPr lang="en-US" dirty="0">
              <a:latin typeface="+mn-lt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E52EFB4-F9BB-463E-B3E9-60B2C11501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266957"/>
              </p:ext>
            </p:extLst>
          </p:nvPr>
        </p:nvGraphicFramePr>
        <p:xfrm>
          <a:off x="7894637" y="1439862"/>
          <a:ext cx="5016507" cy="379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097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Decision Service </a:t>
            </a:r>
            <a:r>
              <a:rPr lang="en-US" sz="4000" dirty="0"/>
              <a:t>[</a:t>
            </a:r>
            <a:r>
              <a:rPr lang="en-US" sz="4000" dirty="0">
                <a:solidFill>
                  <a:srgbClr val="FF0000"/>
                </a:solidFill>
              </a:rPr>
              <a:t>A</a:t>
            </a:r>
            <a:r>
              <a:rPr lang="en-US" sz="4000" dirty="0"/>
              <a:t>BC</a:t>
            </a:r>
            <a:r>
              <a:rPr lang="en-US" sz="4000" dirty="0">
                <a:solidFill>
                  <a:schemeClr val="tx1"/>
                </a:solidFill>
              </a:rPr>
              <a:t>HL</a:t>
            </a:r>
            <a:r>
              <a:rPr lang="en-US" sz="4000" dirty="0">
                <a:solidFill>
                  <a:srgbClr val="FF0000"/>
                </a:solidFill>
              </a:rPr>
              <a:t>L</a:t>
            </a:r>
            <a:r>
              <a:rPr lang="en-US" sz="4000" dirty="0"/>
              <a:t>LMORSS ‘16]</a:t>
            </a:r>
            <a:br>
              <a:rPr lang="en-US" sz="6600" dirty="0"/>
            </a:br>
            <a:endParaRPr lang="en-US" sz="612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FA187-6707-43AB-984D-7E0650F15F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27668"/>
            <a:ext cx="9296400" cy="2566857"/>
          </a:xfrm>
        </p:spPr>
        <p:txBody>
          <a:bodyPr/>
          <a:lstStyle/>
          <a:p>
            <a:endParaRPr lang="en-US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Contextual bandits optimize decisions online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+mn-lt"/>
              </a:rPr>
              <a:t>Off-policy evaluation and  monitoring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9ED32E-C485-4DA0-B2EC-EEDE463B0254}"/>
              </a:ext>
            </a:extLst>
          </p:cNvPr>
          <p:cNvSpPr txBox="1"/>
          <p:nvPr/>
        </p:nvSpPr>
        <p:spPr>
          <a:xfrm>
            <a:off x="5856657" y="2124377"/>
            <a:ext cx="6318076" cy="310854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hlinkClick r:id="rId2"/>
              </a:rPr>
              <a:t>https://ds.microsoft.com</a:t>
            </a:r>
            <a:endParaRPr lang="en-US" sz="2400" b="1" dirty="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Hosted as a Microsoft Cognitive Service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Logging and model deployment managed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Data logged to your Azure account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6C02D-9DE3-4AAA-A3F7-211CF1CB2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3" t="14676" r="37721" b="42056"/>
          <a:stretch/>
        </p:blipFill>
        <p:spPr>
          <a:xfrm>
            <a:off x="8640018" y="1402633"/>
            <a:ext cx="730293" cy="7194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9F0EE1-8780-4E1A-B68C-6C4AED83D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4436" y="1418192"/>
            <a:ext cx="1384671" cy="7038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320EDF-FCE0-4CA4-821A-7464A2541225}"/>
              </a:ext>
            </a:extLst>
          </p:cNvPr>
          <p:cNvSpPr txBox="1"/>
          <p:nvPr/>
        </p:nvSpPr>
        <p:spPr>
          <a:xfrm>
            <a:off x="603877" y="2124375"/>
            <a:ext cx="5536196" cy="255454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accent6">
                    <a:lumMod val="10000"/>
                  </a:schemeClr>
                </a:solidFill>
                <a:hlinkClick r:id="rId5"/>
              </a:rPr>
              <a:t>https://github.com/Microsoft/mwt-ds/</a:t>
            </a:r>
            <a:endParaRPr lang="en-US" sz="2400" b="1" dirty="0">
              <a:solidFill>
                <a:schemeClr val="accent6">
                  <a:lumMod val="1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Open-source on </a:t>
            </a:r>
            <a:r>
              <a:rPr lang="en-US" sz="2400" dirty="0" err="1"/>
              <a:t>Github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Host and manage yourself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179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" y="217487"/>
            <a:ext cx="11889564" cy="917575"/>
          </a:xfrm>
        </p:spPr>
        <p:txBody>
          <a:bodyPr/>
          <a:lstStyle/>
          <a:p>
            <a:r>
              <a:rPr lang="en-US" sz="6120" dirty="0"/>
              <a:t>Eliminates bugs by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AFA187-6707-43AB-984D-7E0650F15FB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-8392" y="1135062"/>
                <a:ext cx="12314237" cy="6167842"/>
              </a:xfrm>
            </p:spPr>
            <p:txBody>
              <a:bodyPr/>
              <a:lstStyle/>
              <a:p>
                <a:r>
                  <a:rPr lang="en-US" dirty="0">
                    <a:latin typeface="+mn-lt"/>
                  </a:rPr>
                  <a:t>Log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𝑘𝑒𝑦</m:t>
                        </m:r>
                      </m:e>
                    </m:d>
                  </m:oMath>
                </a14:m>
                <a:r>
                  <a:rPr lang="en-US" dirty="0">
                    <a:latin typeface="+mn-lt"/>
                  </a:rPr>
                  <a:t> at decision time</a:t>
                </a:r>
              </a:p>
              <a:p>
                <a:r>
                  <a:rPr lang="en-US" dirty="0">
                    <a:latin typeface="+mn-lt"/>
                  </a:rPr>
                  <a:t>Join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𝑘𝑒𝑦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+mn-lt"/>
                  </a:rPr>
                  <a:t> after a prespecified time</a:t>
                </a:r>
              </a:p>
              <a:p>
                <a:r>
                  <a:rPr lang="en-US" dirty="0">
                    <a:latin typeface="+mn-lt"/>
                  </a:rPr>
                  <a:t>Learn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>
                    <a:latin typeface="+mn-lt"/>
                  </a:rPr>
                  <a:t> after join</a:t>
                </a:r>
              </a:p>
              <a:p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Features in exploration and learning are same</a:t>
                </a:r>
              </a:p>
              <a:p>
                <a:r>
                  <a:rPr lang="en-US" dirty="0">
                    <a:latin typeface="+mn-lt"/>
                  </a:rPr>
                  <a:t>Logged action chosen by exploration</a:t>
                </a:r>
              </a:p>
              <a:p>
                <a:r>
                  <a:rPr lang="en-US" dirty="0">
                    <a:latin typeface="+mn-lt"/>
                  </a:rPr>
                  <a:t>No reward delay bias</a:t>
                </a:r>
              </a:p>
              <a:p>
                <a:r>
                  <a:rPr lang="en-US" dirty="0">
                    <a:latin typeface="+mn-lt"/>
                  </a:rPr>
                  <a:t>Always log probabilities</a:t>
                </a:r>
              </a:p>
              <a:p>
                <a:r>
                  <a:rPr lang="en-US" dirty="0">
                    <a:latin typeface="+mn-lt"/>
                  </a:rPr>
                  <a:t>Reproducible randomness</a:t>
                </a:r>
              </a:p>
              <a:p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AFA187-6707-43AB-984D-7E0650F15F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-8392" y="1135062"/>
                <a:ext cx="12314237" cy="616784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96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66456A-D864-4456-8577-39616BFE1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7" y="449262"/>
            <a:ext cx="11938493" cy="5715000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8D628C2-A91E-4012-856F-3A3B79140827}"/>
              </a:ext>
            </a:extLst>
          </p:cNvPr>
          <p:cNvSpPr/>
          <p:nvPr/>
        </p:nvSpPr>
        <p:spPr bwMode="auto">
          <a:xfrm>
            <a:off x="4465637" y="1973262"/>
            <a:ext cx="2639741" cy="1049815"/>
          </a:xfrm>
          <a:prstGeom prst="wedgeEllipseCallout">
            <a:avLst>
              <a:gd name="adj1" fmla="val -8490"/>
              <a:gd name="adj2" fmla="val 101647"/>
            </a:avLst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0" tIns="46630" rIns="4663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</a:pPr>
            <a:r>
              <a:rPr lang="en-US" sz="1836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Offline estimate of system’s performance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BAA3FD35-5C7A-4916-920B-46DF0D9BD43A}"/>
              </a:ext>
            </a:extLst>
          </p:cNvPr>
          <p:cNvSpPr/>
          <p:nvPr/>
        </p:nvSpPr>
        <p:spPr bwMode="auto">
          <a:xfrm>
            <a:off x="9113837" y="1211262"/>
            <a:ext cx="2817494" cy="1049815"/>
          </a:xfrm>
          <a:prstGeom prst="wedgeEllipseCallout">
            <a:avLst>
              <a:gd name="adj1" fmla="val -47712"/>
              <a:gd name="adj2" fmla="val 82826"/>
            </a:avLst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0" tIns="46630" rIns="4663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</a:pPr>
            <a:r>
              <a:rPr lang="en-US" sz="1836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System’s actual online performance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5D22E55-1D44-474B-8C97-72F4F769768A}"/>
              </a:ext>
            </a:extLst>
          </p:cNvPr>
          <p:cNvSpPr/>
          <p:nvPr/>
        </p:nvSpPr>
        <p:spPr bwMode="auto">
          <a:xfrm>
            <a:off x="5989637" y="5402262"/>
            <a:ext cx="2639741" cy="1049815"/>
          </a:xfrm>
          <a:prstGeom prst="wedgeEllipseCallout">
            <a:avLst>
              <a:gd name="adj1" fmla="val -38131"/>
              <a:gd name="adj2" fmla="val -100867"/>
            </a:avLst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0" tIns="46630" rIns="4663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</a:pPr>
            <a:r>
              <a:rPr lang="en-US" sz="1836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Offline estimate of baseline’s performance</a:t>
            </a:r>
          </a:p>
        </p:txBody>
      </p:sp>
    </p:spTree>
    <p:extLst>
      <p:ext uri="{BB962C8B-B14F-4D97-AF65-F5344CB8AC3E}">
        <p14:creationId xmlns:p14="http://schemas.microsoft.com/office/powerpoint/2010/main" val="85542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D067CA-52FF-4641-A1A9-AD5A64E9EA36}"/>
              </a:ext>
            </a:extLst>
          </p:cNvPr>
          <p:cNvSpPr/>
          <p:nvPr/>
        </p:nvSpPr>
        <p:spPr>
          <a:xfrm>
            <a:off x="0" y="1558674"/>
            <a:ext cx="1203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7735" indent="-757735">
              <a:buAutoNum type="arabicParenR"/>
            </a:pPr>
            <a:r>
              <a:rPr lang="en-US" sz="6000" dirty="0" err="1">
                <a:solidFill>
                  <a:schemeClr val="bg1"/>
                </a:solidFill>
              </a:rPr>
              <a:t>Algs</a:t>
            </a:r>
            <a:r>
              <a:rPr lang="en-US" sz="6000" dirty="0">
                <a:solidFill>
                  <a:schemeClr val="bg1"/>
                </a:solidFill>
              </a:rPr>
              <a:t> &amp; Theory Overview</a:t>
            </a:r>
          </a:p>
          <a:p>
            <a:pPr marL="757735" indent="-757735">
              <a:buAutoNum type="arabicParenR"/>
            </a:pPr>
            <a:r>
              <a:rPr lang="en-US" sz="6000" dirty="0">
                <a:solidFill>
                  <a:srgbClr val="FF0000"/>
                </a:solidFill>
              </a:rPr>
              <a:t>Things that go wrong in practice</a:t>
            </a:r>
          </a:p>
          <a:p>
            <a:pPr marL="757735" indent="-757735">
              <a:buAutoNum type="arabicParenR"/>
            </a:pPr>
            <a:r>
              <a:rPr lang="en-US" sz="6000" dirty="0">
                <a:solidFill>
                  <a:schemeClr val="bg1"/>
                </a:solidFill>
              </a:rPr>
              <a:t>Systems for going right</a:t>
            </a:r>
          </a:p>
          <a:p>
            <a:pPr marL="757735" indent="-757735">
              <a:buAutoNum type="arabicParenR"/>
            </a:pPr>
            <a:r>
              <a:rPr lang="en-US" sz="6000" dirty="0">
                <a:solidFill>
                  <a:schemeClr val="bg1"/>
                </a:solidFill>
              </a:rPr>
              <a:t>Really doing it in practice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D49432-B5D9-4851-967E-FB387788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662"/>
            <a:ext cx="11889564" cy="917575"/>
          </a:xfrm>
        </p:spPr>
        <p:txBody>
          <a:bodyPr/>
          <a:lstStyle/>
          <a:p>
            <a:r>
              <a:rPr lang="en-US" sz="7200" dirty="0">
                <a:solidFill>
                  <a:schemeClr val="bg1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7199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Systems survey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00134AF-742D-4B9D-A06D-AFF8CCA00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175638"/>
              </p:ext>
            </p:extLst>
          </p:nvPr>
        </p:nvGraphicFramePr>
        <p:xfrm>
          <a:off x="46037" y="1820862"/>
          <a:ext cx="123444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141612655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84901218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344978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Decision Service [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2400" dirty="0"/>
                        <a:t>BC</a:t>
                      </a:r>
                      <a:r>
                        <a:rPr lang="en-US" sz="2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HL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US" sz="2400" dirty="0"/>
                        <a:t>LMORSS ‘16]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NEXT [JJFGN ‘15]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StreamingBandit</a:t>
                      </a:r>
                      <a:r>
                        <a:rPr lang="en-US" sz="2400" dirty="0"/>
                        <a:t> [KK ‘16]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340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76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Online CB with general 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MAB, linear CB, dueling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Thompson Sampling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722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Off-policy </a:t>
                      </a:r>
                      <a:r>
                        <a:rPr lang="en-US" sz="2400" dirty="0" err="1"/>
                        <a:t>eval</a:t>
                      </a:r>
                      <a:r>
                        <a:rPr lang="en-US" sz="2400" dirty="0"/>
                        <a:t>/optimization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-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023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Open source and self-hosted on Azure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Open source and self-hosted on EC2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Open source and self-hosted locally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709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Managed on Azure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 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-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789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89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D067CA-52FF-4641-A1A9-AD5A64E9EA36}"/>
              </a:ext>
            </a:extLst>
          </p:cNvPr>
          <p:cNvSpPr/>
          <p:nvPr/>
        </p:nvSpPr>
        <p:spPr>
          <a:xfrm>
            <a:off x="-1" y="1558674"/>
            <a:ext cx="124364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7735" marR="0" lvl="0" indent="-757735" algn="l" defTabSz="93274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Good fit for many problems</a:t>
            </a:r>
          </a:p>
          <a:p>
            <a:pPr marL="757735" marR="0" lvl="0" indent="-757735" algn="l" defTabSz="93274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Fundamental questions have useful answers</a:t>
            </a:r>
          </a:p>
          <a:p>
            <a:pPr marL="757735" marR="0" lvl="0" indent="-757735" algn="l" defTabSz="93274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Need for system and systems exist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D49432-B5D9-4851-967E-FB3877883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bg1"/>
                </a:solidFill>
              </a:rPr>
              <a:t>Take-aways</a:t>
            </a:r>
          </a:p>
        </p:txBody>
      </p:sp>
    </p:spTree>
    <p:extLst>
      <p:ext uri="{BB962C8B-B14F-4D97-AF65-F5344CB8AC3E}">
        <p14:creationId xmlns:p14="http://schemas.microsoft.com/office/powerpoint/2010/main" val="389597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D067CA-52FF-4641-A1A9-AD5A64E9EA36}"/>
              </a:ext>
            </a:extLst>
          </p:cNvPr>
          <p:cNvSpPr/>
          <p:nvPr/>
        </p:nvSpPr>
        <p:spPr>
          <a:xfrm>
            <a:off x="0" y="1558674"/>
            <a:ext cx="1203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7735" indent="-757735">
              <a:buAutoNum type="arabicParenR"/>
            </a:pPr>
            <a:r>
              <a:rPr lang="en-US" sz="6000" dirty="0" err="1">
                <a:solidFill>
                  <a:schemeClr val="bg1"/>
                </a:solidFill>
              </a:rPr>
              <a:t>Algs</a:t>
            </a:r>
            <a:r>
              <a:rPr lang="en-US" sz="6000" dirty="0">
                <a:solidFill>
                  <a:schemeClr val="bg1"/>
                </a:solidFill>
              </a:rPr>
              <a:t> &amp; Theory Overview</a:t>
            </a:r>
          </a:p>
          <a:p>
            <a:pPr marL="757735" indent="-757735">
              <a:buAutoNum type="arabicParenR"/>
            </a:pPr>
            <a:r>
              <a:rPr lang="en-US" sz="6000" dirty="0">
                <a:solidFill>
                  <a:schemeClr val="bg1"/>
                </a:solidFill>
              </a:rPr>
              <a:t>Things that go wrong in practice</a:t>
            </a:r>
          </a:p>
          <a:p>
            <a:pPr marL="757735" indent="-757735">
              <a:buAutoNum type="arabicParenR"/>
            </a:pPr>
            <a:r>
              <a:rPr lang="en-US" sz="6000" dirty="0">
                <a:solidFill>
                  <a:schemeClr val="bg1"/>
                </a:solidFill>
              </a:rPr>
              <a:t>Systems for going right</a:t>
            </a:r>
          </a:p>
          <a:p>
            <a:pPr marL="757735" indent="-757735">
              <a:buAutoNum type="arabicParenR"/>
            </a:pPr>
            <a:r>
              <a:rPr lang="en-US" sz="6000" dirty="0">
                <a:solidFill>
                  <a:srgbClr val="FF0000"/>
                </a:solidFill>
              </a:rPr>
              <a:t>Really doing it in practice</a:t>
            </a:r>
          </a:p>
          <a:p>
            <a:pPr marL="1323621" lvl="1" indent="-8572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Non-stationarity</a:t>
            </a:r>
          </a:p>
          <a:p>
            <a:pPr marL="1323621" lvl="1" indent="-8572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Combinatorial actions</a:t>
            </a:r>
          </a:p>
          <a:p>
            <a:pPr marL="1323621" lvl="1" indent="-8572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0000"/>
                </a:solidFill>
              </a:rPr>
              <a:t>Reward definition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D49432-B5D9-4851-967E-FB387788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662"/>
            <a:ext cx="11889564" cy="917575"/>
          </a:xfrm>
        </p:spPr>
        <p:txBody>
          <a:bodyPr/>
          <a:lstStyle/>
          <a:p>
            <a:r>
              <a:rPr lang="en-US" sz="7200" dirty="0">
                <a:solidFill>
                  <a:schemeClr val="bg1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450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4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0CF153-A96F-4214-B9BE-3D6844F0A995}"/>
              </a:ext>
            </a:extLst>
          </p:cNvPr>
          <p:cNvSpPr txBox="1"/>
          <p:nvPr/>
        </p:nvSpPr>
        <p:spPr>
          <a:xfrm>
            <a:off x="3246437" y="1744662"/>
            <a:ext cx="6255559" cy="1209562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600" dirty="0">
                <a:solidFill>
                  <a:schemeClr val="bg1"/>
                </a:solidFill>
                <a:latin typeface="+mj-lt"/>
              </a:rPr>
              <a:t>Practical Lessons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BCB73B-73E0-4128-AE5F-C4ECB9357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1837" y="3116262"/>
            <a:ext cx="32480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4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Non-stationarity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FA187-6707-43AB-984D-7E0650F15F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1212849"/>
            <a:ext cx="12390437" cy="1157240"/>
          </a:xfrm>
        </p:spPr>
        <p:txBody>
          <a:bodyPr/>
          <a:lstStyle/>
          <a:p>
            <a:r>
              <a:rPr lang="en-US" dirty="0">
                <a:latin typeface="+mn-lt"/>
              </a:rPr>
              <a:t>Best policy in hindsight changes</a:t>
            </a:r>
          </a:p>
          <a:p>
            <a:pPr lvl="1"/>
            <a:endParaRPr lang="en-US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725514-9A7C-4D07-B952-0EE053A996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93" t="26293" r="7291" b="20987"/>
          <a:stretch/>
        </p:blipFill>
        <p:spPr>
          <a:xfrm>
            <a:off x="7148663" y="2083828"/>
            <a:ext cx="4071877" cy="1066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BC8F83-7217-47B5-AFD7-8B7FB0830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37" y="2083828"/>
            <a:ext cx="2655598" cy="14552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F179B8-8371-4979-807C-F58D72895358}"/>
              </a:ext>
            </a:extLst>
          </p:cNvPr>
          <p:cNvSpPr txBox="1"/>
          <p:nvPr/>
        </p:nvSpPr>
        <p:spPr>
          <a:xfrm>
            <a:off x="579437" y="3573462"/>
            <a:ext cx="5733516" cy="220060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New actions, e.g.: news articles, products, ads etc. are added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A061F9-DB8E-4E3B-B673-DF23215C239E}"/>
              </a:ext>
            </a:extLst>
          </p:cNvPr>
          <p:cNvSpPr txBox="1"/>
          <p:nvPr/>
        </p:nvSpPr>
        <p:spPr>
          <a:xfrm>
            <a:off x="11628437" y="5097462"/>
            <a:ext cx="369397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29EEF9-7CE7-42A8-A643-6F36AA7C2AD6}"/>
              </a:ext>
            </a:extLst>
          </p:cNvPr>
          <p:cNvSpPr txBox="1"/>
          <p:nvPr/>
        </p:nvSpPr>
        <p:spPr>
          <a:xfrm>
            <a:off x="7301064" y="3539095"/>
            <a:ext cx="3767077" cy="12926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dirty="0"/>
              <a:t>Periodic trends in preferences </a:t>
            </a:r>
            <a:endParaRPr lang="en-US" sz="36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Non-stationarity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FA187-6707-43AB-984D-7E0650F15F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1212849"/>
            <a:ext cx="12390437" cy="2105192"/>
          </a:xfrm>
        </p:spPr>
        <p:txBody>
          <a:bodyPr/>
          <a:lstStyle/>
          <a:p>
            <a:r>
              <a:rPr lang="en-US" dirty="0">
                <a:latin typeface="+mn-lt"/>
              </a:rPr>
              <a:t>Best policy in hindsight changes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 algn="ctr">
              <a:buNone/>
            </a:pPr>
            <a:r>
              <a:rPr lang="en-US" dirty="0"/>
              <a:t>MSN model trained on day 1, relative to models trained on days 2 and 3</a:t>
            </a:r>
          </a:p>
          <a:p>
            <a:pPr lvl="1"/>
            <a:endParaRPr lang="en-US" dirty="0">
              <a:latin typeface="+mn-lt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989250C-687D-44CC-B970-0DD0216831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6222025"/>
              </p:ext>
            </p:extLst>
          </p:nvPr>
        </p:nvGraphicFramePr>
        <p:xfrm>
          <a:off x="2103437" y="2735262"/>
          <a:ext cx="7833783" cy="418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BA061F9-DB8E-4E3B-B673-DF23215C239E}"/>
              </a:ext>
            </a:extLst>
          </p:cNvPr>
          <p:cNvSpPr txBox="1"/>
          <p:nvPr/>
        </p:nvSpPr>
        <p:spPr>
          <a:xfrm>
            <a:off x="11628437" y="5097462"/>
            <a:ext cx="369397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6658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Non-stationarity: practical fixes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AFA187-6707-43AB-984D-7E0650F15FB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-1" y="1363662"/>
                <a:ext cx="12390437" cy="5201424"/>
              </a:xfrm>
            </p:spPr>
            <p:txBody>
              <a:bodyPr/>
              <a:lstStyle/>
              <a:p>
                <a:pPr lvl="1"/>
                <a:r>
                  <a:rPr lang="en-US" sz="3600" dirty="0"/>
                  <a:t>Features for day-of-week, morning/evening, season…</a:t>
                </a:r>
              </a:p>
              <a:p>
                <a:pPr lvl="1"/>
                <a:endParaRPr lang="en-US" sz="3600" dirty="0"/>
              </a:p>
              <a:p>
                <a:pPr lvl="1"/>
                <a:r>
                  <a:rPr lang="en-US" sz="3600" dirty="0"/>
                  <a:t>Want more conservative exploration for non-stationarity, e.g.: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600" dirty="0"/>
                  <a:t>-greedy</a:t>
                </a:r>
              </a:p>
              <a:p>
                <a:pPr lvl="1"/>
                <a:endParaRPr lang="en-US" sz="3600" dirty="0"/>
              </a:p>
              <a:p>
                <a:pPr lvl="1"/>
                <a:r>
                  <a:rPr lang="en-US" sz="3600" dirty="0"/>
                  <a:t>Use policy optimization algorithm for non-stationary problems</a:t>
                </a:r>
              </a:p>
              <a:p>
                <a:pPr lvl="2"/>
                <a:r>
                  <a:rPr lang="en-US" sz="3200" dirty="0"/>
                  <a:t>Online gradient descent with fixed </a:t>
                </a:r>
                <a:r>
                  <a:rPr lang="en-US" sz="3200" dirty="0" err="1"/>
                  <a:t>stepsize</a:t>
                </a:r>
                <a:endParaRPr lang="en-US" sz="3200" dirty="0"/>
              </a:p>
              <a:p>
                <a:pPr lvl="2"/>
                <a:r>
                  <a:rPr lang="en-US" sz="3200" dirty="0"/>
                  <a:t>Periodically re-start learner if stationarity period obvious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AFA187-6707-43AB-984D-7E0650F15F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-1" y="1363662"/>
                <a:ext cx="12390437" cy="520142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64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Non-stationarity: research directions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FA187-6707-43AB-984D-7E0650F15F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1363662"/>
            <a:ext cx="12390437" cy="3877985"/>
          </a:xfrm>
        </p:spPr>
        <p:txBody>
          <a:bodyPr/>
          <a:lstStyle/>
          <a:p>
            <a:pPr lvl="1"/>
            <a:r>
              <a:rPr lang="en-US" sz="3200" dirty="0"/>
              <a:t>No agreed upon benchmark for non-stationary problems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EXP4 with higher uniform exploration, computationally inefficient</a:t>
            </a:r>
          </a:p>
          <a:p>
            <a:pPr lvl="1"/>
            <a:r>
              <a:rPr lang="en-US" sz="3200" dirty="0"/>
              <a:t>Aggregate learners over different times, weak bounds [</a:t>
            </a:r>
            <a:r>
              <a:rPr lang="en-US" sz="3200" dirty="0">
                <a:solidFill>
                  <a:srgbClr val="FF0000"/>
                </a:solidFill>
              </a:rPr>
              <a:t>A</a:t>
            </a:r>
            <a:r>
              <a:rPr lang="en-US" sz="3200" dirty="0"/>
              <a:t>LNS ‘17]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Simple fixes tend to be quite robust, more research needed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07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Combinatorial 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FA187-6707-43AB-984D-7E0650F15F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1363662"/>
            <a:ext cx="12390437" cy="5595378"/>
          </a:xfrm>
        </p:spPr>
        <p:txBody>
          <a:bodyPr/>
          <a:lstStyle/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marL="228600" lvl="1" indent="0" algn="ctr">
              <a:buNone/>
            </a:pPr>
            <a:endParaRPr lang="en-US" sz="3600" b="1" dirty="0">
              <a:solidFill>
                <a:srgbClr val="737373"/>
              </a:solidFill>
            </a:endParaRPr>
          </a:p>
          <a:p>
            <a:pPr marL="228600" lvl="1" indent="0" algn="ctr">
              <a:buNone/>
            </a:pPr>
            <a:r>
              <a:rPr lang="en-US" sz="3600" b="1" dirty="0">
                <a:solidFill>
                  <a:srgbClr val="737373"/>
                </a:solidFill>
              </a:rPr>
              <a:t>How to optimize choice of rankings, slideshows and other complex page layouts?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5366EA-404A-46DC-B257-520A1B230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448" y="1363662"/>
            <a:ext cx="3352800" cy="3579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8EC856-A462-49F0-A084-E4D55F949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237" y="1366602"/>
            <a:ext cx="5026679" cy="354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9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Combinatorial 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AFA187-6707-43AB-984D-7E0650F15FB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-1" y="1363662"/>
                <a:ext cx="12390437" cy="5490029"/>
              </a:xfrm>
            </p:spPr>
            <p:txBody>
              <a:bodyPr/>
              <a:lstStyle/>
              <a:p>
                <a:pPr lvl="1"/>
                <a:endParaRPr lang="en-US" sz="3200" dirty="0"/>
              </a:p>
              <a:p>
                <a:pPr lvl="1"/>
                <a:endParaRPr lang="en-US" sz="3200" dirty="0"/>
              </a:p>
              <a:p>
                <a:pPr lvl="1"/>
                <a:endParaRPr lang="en-US" sz="3200" dirty="0"/>
              </a:p>
              <a:p>
                <a:pPr lvl="1"/>
                <a:endParaRPr lang="en-US" sz="3200" dirty="0"/>
              </a:p>
              <a:p>
                <a:pPr lvl="1"/>
                <a:endParaRPr lang="en-US" sz="3200" dirty="0"/>
              </a:p>
              <a:p>
                <a:pPr lvl="1">
                  <a:lnSpc>
                    <a:spcPct val="100000"/>
                  </a:lnSpc>
                </a:pPr>
                <a:endParaRPr lang="en-US" sz="3200" dirty="0"/>
              </a:p>
              <a:p>
                <a:pPr marL="742950" lvl="1" indent="-51435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sz="3200" dirty="0"/>
                  <a:t>Use contextual bandit to learn best action for top slot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sz="2800" dirty="0"/>
                  <a:t>with a score-based policy, i.e.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arg</m:t>
                    </m:r>
                    <m:limLow>
                      <m:limLow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7429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3200" dirty="0"/>
                  <a:t>Use the ordering from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for actions in other slots</a:t>
                </a:r>
                <a:endParaRPr lang="en-US" sz="3600" b="1" dirty="0">
                  <a:solidFill>
                    <a:srgbClr val="737373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AFA187-6707-43AB-984D-7E0650F15F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-1" y="1363662"/>
                <a:ext cx="12390437" cy="549002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45366EA-404A-46DC-B257-520A1B230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837" y="1363662"/>
            <a:ext cx="2712254" cy="2895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8EC856-A462-49F0-A084-E4D55F949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237" y="1363662"/>
            <a:ext cx="3669998" cy="2590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A53CE5-7AA0-48ED-BD9E-5A300E060F0B}"/>
              </a:ext>
            </a:extLst>
          </p:cNvPr>
          <p:cNvSpPr txBox="1"/>
          <p:nvPr/>
        </p:nvSpPr>
        <p:spPr>
          <a:xfrm>
            <a:off x="5238004" y="2278062"/>
            <a:ext cx="2013949" cy="627864"/>
          </a:xfrm>
          <a:prstGeom prst="rect">
            <a:avLst/>
          </a:prstGeom>
          <a:solidFill>
            <a:schemeClr val="tx2"/>
          </a:solidFill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Explore here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BE5DE9-DAFD-4125-ACB6-E4DE3B8736AD}"/>
              </a:ext>
            </a:extLst>
          </p:cNvPr>
          <p:cNvCxnSpPr>
            <a:stCxn id="4" idx="1"/>
          </p:cNvCxnSpPr>
          <p:nvPr/>
        </p:nvCxnSpPr>
        <p:spPr>
          <a:xfrm flipH="1">
            <a:off x="3170237" y="2591994"/>
            <a:ext cx="2067767" cy="14326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A7FC3D-D37A-45A3-9F86-EF11153D2D10}"/>
              </a:ext>
            </a:extLst>
          </p:cNvPr>
          <p:cNvCxnSpPr>
            <a:stCxn id="4" idx="3"/>
          </p:cNvCxnSpPr>
          <p:nvPr/>
        </p:nvCxnSpPr>
        <p:spPr>
          <a:xfrm flipV="1">
            <a:off x="7251953" y="2278062"/>
            <a:ext cx="3309684" cy="31393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63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E4583-7015-4269-B348-8F4405B2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Recap so far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7BC2F-A585-42DF-A97A-9A26C59A5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37" y="1592262"/>
            <a:ext cx="12117387" cy="4992136"/>
          </a:xfrm>
        </p:spPr>
        <p:txBody>
          <a:bodyPr/>
          <a:lstStyle/>
          <a:p>
            <a:r>
              <a:rPr lang="en-US" sz="4400" dirty="0">
                <a:latin typeface="+mn-lt"/>
              </a:rPr>
              <a:t>Interactive feedback useful and common</a:t>
            </a:r>
          </a:p>
          <a:p>
            <a:endParaRPr lang="en-US" sz="4400" dirty="0">
              <a:latin typeface="+mn-lt"/>
            </a:endParaRPr>
          </a:p>
          <a:p>
            <a:r>
              <a:rPr lang="en-US" sz="4400" dirty="0">
                <a:latin typeface="+mn-lt"/>
              </a:rPr>
              <a:t>Need randomized exploration</a:t>
            </a:r>
          </a:p>
          <a:p>
            <a:pPr lvl="1"/>
            <a:r>
              <a:rPr lang="en-US" sz="3600" dirty="0">
                <a:latin typeface="+mn-lt"/>
              </a:rPr>
              <a:t>Evaluate arbitrary policies</a:t>
            </a:r>
          </a:p>
          <a:p>
            <a:pPr lvl="1"/>
            <a:r>
              <a:rPr lang="en-US" sz="3600" dirty="0"/>
              <a:t>Optimize using supervised ML techniques</a:t>
            </a:r>
          </a:p>
          <a:p>
            <a:endParaRPr lang="en-US" sz="4400" dirty="0">
              <a:latin typeface="+mn-lt"/>
            </a:endParaRPr>
          </a:p>
          <a:p>
            <a:r>
              <a:rPr lang="en-US" sz="4400" dirty="0">
                <a:latin typeface="+mn-lt"/>
              </a:rPr>
              <a:t>Efficient explore-exploit techniques</a:t>
            </a:r>
          </a:p>
        </p:txBody>
      </p:sp>
    </p:spTree>
    <p:extLst>
      <p:ext uri="{BB962C8B-B14F-4D97-AF65-F5344CB8AC3E}">
        <p14:creationId xmlns:p14="http://schemas.microsoft.com/office/powerpoint/2010/main" val="71828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Combinatorial actions: better fixes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FA187-6707-43AB-984D-7E0650F15F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82563" y="1363662"/>
            <a:ext cx="12725400" cy="5139869"/>
          </a:xfrm>
        </p:spPr>
        <p:txBody>
          <a:bodyPr/>
          <a:lstStyle/>
          <a:p>
            <a:pPr lvl="1"/>
            <a:r>
              <a:rPr lang="en-US" dirty="0"/>
              <a:t>Number of models for combinatorial actions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Semibandits</a:t>
            </a:r>
            <a:r>
              <a:rPr lang="en-US" dirty="0"/>
              <a:t> [KRS’10, KWAS’15a, K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D ’16]: sum of </a:t>
            </a:r>
            <a:r>
              <a:rPr lang="en-US" b="1" dirty="0"/>
              <a:t>observed</a:t>
            </a:r>
            <a:r>
              <a:rPr lang="en-US" dirty="0"/>
              <a:t> per-action rewards </a:t>
            </a:r>
          </a:p>
          <a:p>
            <a:pPr lvl="1"/>
            <a:r>
              <a:rPr lang="en-US" dirty="0"/>
              <a:t>Slates [KRS’10, SK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D</a:t>
            </a:r>
            <a:r>
              <a:rPr lang="en-US" dirty="0">
                <a:solidFill>
                  <a:srgbClr val="FF0000"/>
                </a:solidFill>
              </a:rPr>
              <a:t>L</a:t>
            </a:r>
            <a:r>
              <a:rPr lang="en-US" dirty="0"/>
              <a:t>JZ ‘15]: sum of </a:t>
            </a:r>
            <a:r>
              <a:rPr lang="en-US" b="1" dirty="0"/>
              <a:t>unobserved</a:t>
            </a:r>
            <a:r>
              <a:rPr lang="en-US" dirty="0"/>
              <a:t> per-action rewards</a:t>
            </a:r>
          </a:p>
          <a:p>
            <a:pPr lvl="1"/>
            <a:r>
              <a:rPr lang="en-US" dirty="0"/>
              <a:t>Cascading models [KWAS’15b, LWZC’ 16]: </a:t>
            </a:r>
            <a:r>
              <a:rPr lang="en-US" b="1" dirty="0"/>
              <a:t>observed</a:t>
            </a:r>
            <a:r>
              <a:rPr lang="en-US" dirty="0"/>
              <a:t> rewards on only a prefix of actions matter, e.g. user stops reading</a:t>
            </a:r>
          </a:p>
          <a:p>
            <a:pPr lvl="1"/>
            <a:r>
              <a:rPr lang="en-US" dirty="0"/>
              <a:t>Diverse rankings [RKJ’08, SG’08, SRG’13]: use techniques from submodular optimization. E.g.: separate bandit for each slot as greedy algorithm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Different modeling assumptions in each, pick depending on your application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1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Reward definition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FA187-6707-43AB-984D-7E0650F15F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1363662"/>
            <a:ext cx="12390437" cy="1169551"/>
          </a:xfrm>
        </p:spPr>
        <p:txBody>
          <a:bodyPr/>
          <a:lstStyle/>
          <a:p>
            <a:pPr lvl="1"/>
            <a:r>
              <a:rPr lang="en-US" sz="3200" dirty="0"/>
              <a:t>Great at optimizing given reward function</a:t>
            </a:r>
          </a:p>
          <a:p>
            <a:pPr lvl="1"/>
            <a:r>
              <a:rPr lang="en-US" sz="3200" dirty="0"/>
              <a:t>What reward function to use?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C2196-D540-4FAC-8B5F-0B0FF7C27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932" y="2504623"/>
            <a:ext cx="3910569" cy="411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2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Reward definition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FA187-6707-43AB-984D-7E0650F15F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1363662"/>
            <a:ext cx="12390437" cy="5367623"/>
          </a:xfrm>
        </p:spPr>
        <p:txBody>
          <a:bodyPr/>
          <a:lstStyle/>
          <a:p>
            <a:pPr marL="228600" lvl="1" indent="0"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CB reward associated with a given (context, action)</a:t>
            </a:r>
          </a:p>
          <a:p>
            <a:pPr lvl="1"/>
            <a:r>
              <a:rPr lang="en-US" sz="3200" dirty="0"/>
              <a:t>Short-term proxies for long-term rewards</a:t>
            </a:r>
          </a:p>
          <a:p>
            <a:pPr lvl="2"/>
            <a:r>
              <a:rPr lang="en-US" sz="2800" dirty="0"/>
              <a:t>Clicks or dwell-time for user satisfaction</a:t>
            </a:r>
          </a:p>
          <a:p>
            <a:pPr lvl="2"/>
            <a:r>
              <a:rPr lang="en-US" sz="2800" dirty="0"/>
              <a:t>Exercise minutes in a day for weight-loss</a:t>
            </a:r>
          </a:p>
          <a:p>
            <a:pPr marL="228600" lvl="1" indent="0">
              <a:buNone/>
            </a:pPr>
            <a:endParaRPr lang="en-US" sz="3200" dirty="0"/>
          </a:p>
          <a:p>
            <a:pPr marL="228600" lvl="1" indent="0" algn="ctr">
              <a:buNone/>
            </a:pPr>
            <a:r>
              <a:rPr lang="en-US" sz="3200" dirty="0"/>
              <a:t>Long-term reward </a:t>
            </a:r>
            <a:r>
              <a:rPr lang="en-US" sz="3200" i="1" dirty="0"/>
              <a:t>predictor</a:t>
            </a:r>
            <a:r>
              <a:rPr lang="en-US" sz="3200" dirty="0"/>
              <a:t> can be good short-term proxy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D3EB86-E1CF-40D2-A341-E7783AF46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71" y="1363662"/>
            <a:ext cx="2000250" cy="1504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811300-485F-45AF-AAA8-7E3A002BC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479" y="1363662"/>
            <a:ext cx="1789166" cy="1504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18E82A-4EC2-4207-9251-AC54C2115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037" y="1363662"/>
            <a:ext cx="3200400" cy="15075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8907BB-BA77-43EF-AD03-0ED8175238AD}"/>
              </a:ext>
            </a:extLst>
          </p:cNvPr>
          <p:cNvSpPr txBox="1"/>
          <p:nvPr/>
        </p:nvSpPr>
        <p:spPr>
          <a:xfrm>
            <a:off x="791810" y="2871575"/>
            <a:ext cx="2525371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Quarterly profits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4F0D45-D7B2-478E-85B7-E0EC91DB9763}"/>
              </a:ext>
            </a:extLst>
          </p:cNvPr>
          <p:cNvSpPr txBox="1"/>
          <p:nvPr/>
        </p:nvSpPr>
        <p:spPr>
          <a:xfrm>
            <a:off x="4633861" y="2868612"/>
            <a:ext cx="1896032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Weight loss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90D722-B291-472E-AF00-DA2BDF4AE10B}"/>
              </a:ext>
            </a:extLst>
          </p:cNvPr>
          <p:cNvSpPr txBox="1"/>
          <p:nvPr/>
        </p:nvSpPr>
        <p:spPr>
          <a:xfrm>
            <a:off x="7707314" y="2868612"/>
            <a:ext cx="3879845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Number of returning users</a:t>
            </a:r>
          </a:p>
        </p:txBody>
      </p:sp>
    </p:spTree>
    <p:extLst>
      <p:ext uri="{BB962C8B-B14F-4D97-AF65-F5344CB8AC3E}">
        <p14:creationId xmlns:p14="http://schemas.microsoft.com/office/powerpoint/2010/main" val="384703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Reward definition: practical tricks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AFA187-6707-43AB-984D-7E0650F15FB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-1" y="1363662"/>
                <a:ext cx="12390437" cy="5878340"/>
              </a:xfrm>
            </p:spPr>
            <p:txBody>
              <a:bodyPr/>
              <a:lstStyle/>
              <a:p>
                <a:pPr lvl="1"/>
                <a:r>
                  <a:rPr lang="en-US" sz="2800" dirty="0"/>
                  <a:t>Pick a reward that is less sparse when possible</a:t>
                </a:r>
              </a:p>
              <a:p>
                <a:pPr lvl="2"/>
                <a:r>
                  <a:rPr lang="en-US" dirty="0"/>
                  <a:t>Clicks v/s conversions</a:t>
                </a:r>
              </a:p>
              <a:p>
                <a:pPr lvl="1"/>
                <a:r>
                  <a:rPr lang="en-US" dirty="0"/>
                  <a:t>Resolution where you care</a:t>
                </a:r>
              </a:p>
              <a:p>
                <a:pPr lvl="2"/>
                <a:r>
                  <a:rPr lang="en-US" dirty="0"/>
                  <a:t>Directly using dwell time =&gt; user walking away from the computer screen is great!</a:t>
                </a:r>
              </a:p>
              <a:p>
                <a:pPr lvl="1"/>
                <a:r>
                  <a:rPr lang="en-US" dirty="0"/>
                  <a:t>Precise reward encodings matter!</a:t>
                </a:r>
              </a:p>
              <a:p>
                <a:pPr lvl="2"/>
                <a:r>
                  <a:rPr lang="en-US" dirty="0"/>
                  <a:t>CB to decide best autocorrect suggestion</a:t>
                </a:r>
              </a:p>
              <a:p>
                <a:pPr lvl="2"/>
                <a:r>
                  <a:rPr lang="en-US" dirty="0"/>
                  <a:t>Reward of 1 if suggestion is taken, 0 otherwise?</a:t>
                </a:r>
              </a:p>
              <a:p>
                <a:pPr lvl="2"/>
                <a:r>
                  <a:rPr lang="en-US" dirty="0"/>
                  <a:t>Mostly right =&gt; Most observed rewards are 1</a:t>
                </a:r>
                <a:endParaRPr lang="en-US" sz="2800" dirty="0"/>
              </a:p>
              <a:p>
                <a:pPr marL="457200" lvl="2" indent="0" algn="ctr">
                  <a:buNone/>
                </a:pPr>
                <a:r>
                  <a:rPr lang="en-US" sz="2800" dirty="0"/>
                  <a:t>Variance of IPS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’s reward = Variance of rewards 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(1−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228600" lvl="1" indent="0" algn="ctr">
                  <a:buNone/>
                </a:pPr>
                <a:endParaRPr lang="en-US" dirty="0"/>
              </a:p>
              <a:p>
                <a:pPr marL="228600" lvl="1" indent="0" algn="ctr">
                  <a:buNone/>
                </a:pPr>
                <a:r>
                  <a:rPr lang="en-US" dirty="0"/>
                  <a:t>-1/0 for good/bad gives smaller variance in IPS. Doubly robust also helps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AFA187-6707-43AB-984D-7E0650F15F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-1" y="1363662"/>
                <a:ext cx="12390437" cy="58783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57B0C253-3F47-4C33-B753-5E2DBC8B6760}"/>
              </a:ext>
            </a:extLst>
          </p:cNvPr>
          <p:cNvSpPr/>
          <p:nvPr/>
        </p:nvSpPr>
        <p:spPr bwMode="auto">
          <a:xfrm>
            <a:off x="6446837" y="3040062"/>
            <a:ext cx="5785480" cy="1371600"/>
          </a:xfrm>
          <a:prstGeom prst="wedgeEllipseCallout">
            <a:avLst>
              <a:gd name="adj1" fmla="val 12466"/>
              <a:gd name="adj2" fmla="val 94996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Bad dependence on importance weights if most costs are 1!</a:t>
            </a:r>
          </a:p>
        </p:txBody>
      </p:sp>
    </p:spTree>
    <p:extLst>
      <p:ext uri="{BB962C8B-B14F-4D97-AF65-F5344CB8AC3E}">
        <p14:creationId xmlns:p14="http://schemas.microsoft.com/office/powerpoint/2010/main" val="272501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D067CA-52FF-4641-A1A9-AD5A64E9EA36}"/>
              </a:ext>
            </a:extLst>
          </p:cNvPr>
          <p:cNvSpPr/>
          <p:nvPr/>
        </p:nvSpPr>
        <p:spPr>
          <a:xfrm>
            <a:off x="-1" y="1558674"/>
            <a:ext cx="124364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7735" marR="0" lvl="0" indent="-757735" algn="l" defTabSz="93274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Good fit for many problems</a:t>
            </a:r>
          </a:p>
          <a:p>
            <a:pPr marL="757735" marR="0" lvl="0" indent="-757735" algn="l" defTabSz="93274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Fundamental questions have useful answers</a:t>
            </a:r>
          </a:p>
          <a:p>
            <a:pPr marL="757735" marR="0" lvl="0" indent="-757735" algn="l" defTabSz="93274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Need for system and systems exist</a:t>
            </a:r>
          </a:p>
          <a:p>
            <a:pPr marL="757735" marR="0" lvl="0" indent="-757735" algn="l" defTabSz="932742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rPr>
              <a:t>Recipes for applying to common scenarios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D49432-B5D9-4851-967E-FB3877883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>
                <a:solidFill>
                  <a:schemeClr val="bg1"/>
                </a:solidFill>
              </a:rPr>
              <a:t>Take-aways</a:t>
            </a:r>
          </a:p>
        </p:txBody>
      </p:sp>
    </p:spTree>
    <p:extLst>
      <p:ext uri="{BB962C8B-B14F-4D97-AF65-F5344CB8AC3E}">
        <p14:creationId xmlns:p14="http://schemas.microsoft.com/office/powerpoint/2010/main" val="21987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B19245-395A-4BB3-9363-E67D6AF3E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637" y="1211262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271648-0C75-4F3A-90E5-E79B29F54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37" y="1363662"/>
            <a:ext cx="6934200" cy="5062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0DE87A-3CF3-4F3D-97D5-5EC68F4D7F80}"/>
              </a:ext>
            </a:extLst>
          </p:cNvPr>
          <p:cNvSpPr txBox="1"/>
          <p:nvPr/>
        </p:nvSpPr>
        <p:spPr>
          <a:xfrm>
            <a:off x="7970837" y="2582862"/>
            <a:ext cx="4323812" cy="2188291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Data from 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www.complex.com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for personalizing articles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Modified click information to </a:t>
            </a:r>
            <a:b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protect true CTRs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DD7779-296C-4CE4-B354-0DF30FC401E5}"/>
              </a:ext>
            </a:extLst>
          </p:cNvPr>
          <p:cNvCxnSpPr/>
          <p:nvPr/>
        </p:nvCxnSpPr>
        <p:spPr>
          <a:xfrm flipH="1">
            <a:off x="4694237" y="2963862"/>
            <a:ext cx="3505200" cy="20574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16C71A-D8A5-4779-AC59-A4777AA3D8CA}"/>
              </a:ext>
            </a:extLst>
          </p:cNvPr>
          <p:cNvCxnSpPr>
            <a:cxnSpLocks/>
          </p:cNvCxnSpPr>
          <p:nvPr/>
        </p:nvCxnSpPr>
        <p:spPr>
          <a:xfrm flipH="1">
            <a:off x="6294437" y="2963862"/>
            <a:ext cx="1905000" cy="20574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29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DE87A-3CF3-4F3D-97D5-5EC68F4D7F80}"/>
              </a:ext>
            </a:extLst>
          </p:cNvPr>
          <p:cNvSpPr txBox="1"/>
          <p:nvPr/>
        </p:nvSpPr>
        <p:spPr>
          <a:xfrm>
            <a:off x="19911" y="1212848"/>
            <a:ext cx="12370526" cy="491820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{</a:t>
            </a:r>
            <a:r>
              <a:rPr lang="en-US" dirty="0">
                <a:solidFill>
                  <a:srgbClr val="FF0000"/>
                </a:solidFill>
              </a:rPr>
              <a:t>"_</a:t>
            </a:r>
            <a:r>
              <a:rPr lang="en-US" b="1" dirty="0">
                <a:solidFill>
                  <a:srgbClr val="FF0000"/>
                </a:solidFill>
              </a:rPr>
              <a:t>label_cost":0,"_label_probability":0.8181818,"_label_Action":4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,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"_labelIndex":3,"Version":"1",</a:t>
            </a:r>
            <a:r>
              <a:rPr lang="en-US" dirty="0">
                <a:solidFill>
                  <a:srgbClr val="FF0000"/>
                </a:solidFill>
              </a:rPr>
              <a:t>"</a:t>
            </a:r>
            <a:r>
              <a:rPr lang="en-US" b="1" dirty="0">
                <a:solidFill>
                  <a:srgbClr val="FF0000"/>
                </a:solidFill>
              </a:rPr>
              <a:t>EventId":"43ad5284ca1647f58232856eaf6c8e89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","a":[4,8,2,9,11,3,10,7,5,6,1],"c":{"_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synthetic":false,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"User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":{"_age":0},"Geo":{"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country":"United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States", "_countrycf":"8","state":"Texas","city":"Lubbock","_citycf":"5","dma":"651"},"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MRefer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":{"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referer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":"</a:t>
            </a:r>
            <a:r>
              <a:rPr lang="en-US" u="sng" dirty="0">
                <a:solidFill>
                  <a:schemeClr val="bg1">
                    <a:lumMod val="85000"/>
                  </a:schemeClr>
                </a:solidFill>
              </a:rPr>
              <a:t>http://www.complex.com/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"},"OUserAgent":{"_ua":"Mozilla/5.0 (iPhone; CPU iPhone OS 10_3_2 like Mac OS X)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AppleWebKit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/603.2.4 (KHTML, like Gecko) Version/10.0 Mobile/14F89 Safari/602.1","_DeviceBrand":"Apple","_DeviceFamily":"iPhone","_DeviceIsSpider":false, "_DeviceModel":"iPhone","_OSFamily":"iOS","_OSMajor":"10","_OSPatch":"2","DeviceType":"Mobile"},"_multi":[{"_tag":"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cmplx$http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://www.complex.com/pop-culture/2017/07/spider-man-homecoming-review","i":{"constant":1, "id":"cmplx$http://www.complex.com/pop-culture/2017/07/spider-man-homecoming-review"},"j":[{"_title":"'Spider-Man: Homecoming' Gives A Middle Finger to the Origin Story"},{"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RVisionTags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":{"outdoor":0.987059832,"person":0.9200916, "train":0.5535795,"carrying":0.5407937},"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SVisionAdult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":{"isAdultContent":false,"isRacyContent":false,"adultScore":0.0119066667,"racyScore":0.020404214},"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TVisionCelebrities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":{"Tom Holland":0.975926459},"_expires":"2017-07 10T15:42:34.9416903Z"}, {"Emotion0":{"anger":0.00441879639,"contempt":0.008356918,"disgust":0.000186958685,"fear":8.14791747E-06,"happiness":0.000101474114,"neutral":0.9849495,"sadness":0.00184323045,"surprise":0.00013493665},"_expires":"2017-07-10T15:42:32.238409Z,{"XSentiment":0.9998798,"_expires":"2017-07-10T15:42:33.0041111Z"}]},</a:t>
            </a:r>
          </a:p>
        </p:txBody>
      </p:sp>
    </p:spTree>
    <p:extLst>
      <p:ext uri="{BB962C8B-B14F-4D97-AF65-F5344CB8AC3E}">
        <p14:creationId xmlns:p14="http://schemas.microsoft.com/office/powerpoint/2010/main" val="155057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DE87A-3CF3-4F3D-97D5-5EC68F4D7F80}"/>
              </a:ext>
            </a:extLst>
          </p:cNvPr>
          <p:cNvSpPr txBox="1"/>
          <p:nvPr/>
        </p:nvSpPr>
        <p:spPr>
          <a:xfrm>
            <a:off x="19911" y="1212848"/>
            <a:ext cx="12370526" cy="491820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{"_label_cost":0,"_label_probability":0.8181818,"_label_Action":4,"_labelIndex":3,"Version":"1","EventId":"43ad5284ca1647f58232856eaf6c8e89","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a":[4,8,2,9,11,3,10,7,5,6,1],"c":{"_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synthetic":false,"</a:t>
            </a:r>
            <a:r>
              <a:rPr lang="en-US" b="1" dirty="0" err="1">
                <a:solidFill>
                  <a:srgbClr val="FF0000"/>
                </a:solidFill>
              </a:rPr>
              <a:t>User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":{"_age":0},"</a:t>
            </a:r>
            <a:r>
              <a:rPr lang="en-US" b="1" dirty="0">
                <a:solidFill>
                  <a:srgbClr val="00B050"/>
                </a:solidFill>
              </a:rPr>
              <a:t>Geo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":{"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country":"United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States", "_countrycf":"8","state":"Texas","city":"Lubbock","_citycf":"5","dma":"651"},"</a:t>
            </a:r>
            <a:r>
              <a:rPr lang="en-US" b="1" dirty="0" err="1">
                <a:solidFill>
                  <a:srgbClr val="00B050"/>
                </a:solidFill>
              </a:rPr>
              <a:t>MRefer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":{"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referer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":"</a:t>
            </a:r>
            <a:r>
              <a:rPr lang="en-US" u="sng" dirty="0">
                <a:solidFill>
                  <a:schemeClr val="bg1">
                    <a:lumMod val="75000"/>
                  </a:schemeClr>
                </a:solidFill>
              </a:rPr>
              <a:t>http://www.complex.com/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"},"O</a:t>
            </a:r>
            <a:r>
              <a:rPr lang="en-US" b="1" dirty="0">
                <a:solidFill>
                  <a:srgbClr val="00B050"/>
                </a:solidFill>
              </a:rPr>
              <a:t>UserAgent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":{"_ua":"Mozilla/5.0 (iPhone; CPU iPhone OS 10_3_2 like Mac OS X)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AppleWebKit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/603.2.4 (KHTML, like Gecko) Version/10.0 Mobile/14F89 Safari/602.1","_DeviceBrand":"Apple","_DeviceFamily":"iPhone","_DeviceIsSpider":false, "_DeviceModel":"iPhone","_OSFamily":"iOS","_OSMajor":"10","_OSPatch":"2","DeviceType":"Mobile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"},"_multi":[{"_tag":"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cmplx$http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://www.complex.com/pop-culture/2017/07/spider-man-homecoming-review","i":{"constant":1, "id":"cmplx$http://www.complex.com/pop-culture/2017/07/spider-man-homecoming-review"},"j":[{"_title":"'Spider-Man: Homecoming' Gives A Middle Finger to the Origin Story"},{"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RVisionTags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":{"outdoor":0.987059832,"person":0.9200916, "train":0.5535795,"carrying":0.5407937},"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SVisionAdult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":{"isAdultContent":false,"isRacyContent":false,"adultScore":0.0119066667,"racyScore":0.020404214},"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TVisionCelebrities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":{"Tom Holland":0.975926459},"_expires":"2017-07 10T15:42:34.9416903Z"}, {"Emotion0":{"anger":0.00441879639,"contempt":0.008356918,"disgust":0.000186958685,"fear":8.14791747E-06,"happiness":0.000101474114,"neutral":0.9849495,"sadness":0.00184323045,"surprise":0.00013493665},"_expires":"2017-07-10T15:42:32.238409Z,{"XSentiment":0.9998798,"_expires":"2017-07-10T15:42:33.0041111Z"}]},</a:t>
            </a:r>
          </a:p>
        </p:txBody>
      </p:sp>
    </p:spTree>
    <p:extLst>
      <p:ext uri="{BB962C8B-B14F-4D97-AF65-F5344CB8AC3E}">
        <p14:creationId xmlns:p14="http://schemas.microsoft.com/office/powerpoint/2010/main" val="7048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DE87A-3CF3-4F3D-97D5-5EC68F4D7F80}"/>
              </a:ext>
            </a:extLst>
          </p:cNvPr>
          <p:cNvSpPr txBox="1"/>
          <p:nvPr/>
        </p:nvSpPr>
        <p:spPr>
          <a:xfrm>
            <a:off x="19911" y="1212848"/>
            <a:ext cx="12370526" cy="4918206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{"_label_cost":0,"_label_probability":0.8181818,"_label_Action":4,"_labelIndex":3,"Version":"1","EventId":"43ad5284ca1647f58232856eaf6c8e89","a":[4,8,2,9,11,3,10,7,5,6,1],"c":{"_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synthetic":false,"User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":{"_age":0},"Geo":{"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country":"United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States", "_countrycf":"8","state":"Texas","city":"Lubbock","_citycf":"5","dma":"651"},"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MRefer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":{"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referer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":"</a:t>
            </a:r>
            <a:r>
              <a:rPr lang="en-US" u="sng" dirty="0">
                <a:solidFill>
                  <a:schemeClr val="bg1">
                    <a:lumMod val="85000"/>
                  </a:schemeClr>
                </a:solidFill>
              </a:rPr>
              <a:t>http://www.complex.com/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"},"OUserAgent":{"_ua":"Mozilla/5.0 (iPhone; CPU iPhone OS 10_3_2 like Mac OS X)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AppleWebKit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/603.2.4 (KHTML, like Gecko) Version/10.0 Mobile/14F89 Safari/602.1","_DeviceBrand":"Apple","_DeviceFamily":"iPhone","_DeviceIsSpider":false, "_DeviceModel":"iPhone","_OSFamily":"iOS","_OSMajor":"10","_OSPatch":"2","DeviceType":"Mobile"},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"</a:t>
            </a:r>
            <a:r>
              <a:rPr lang="en-US" b="1" dirty="0">
                <a:solidFill>
                  <a:srgbClr val="FF0000"/>
                </a:solidFill>
              </a:rPr>
              <a:t>_multi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":[{"_tag":"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cmplx$http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://www.complex.com/pop-culture/2017/07/spider-man-homecoming-review","i":{"constant":1, "</a:t>
            </a:r>
            <a:r>
              <a:rPr lang="en-US" b="1" dirty="0">
                <a:solidFill>
                  <a:srgbClr val="00B050"/>
                </a:solidFill>
              </a:rPr>
              <a:t>id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":"cmplx$http://www.complex.com/pop-culture/2017/07/spider-man-homecoming-review"},"j":[{"_title":"'Spider-Man: Homecoming' Gives A Middle Finger to the Origin Story"},{"</a:t>
            </a:r>
            <a:r>
              <a:rPr lang="en-US" b="1" dirty="0" err="1">
                <a:solidFill>
                  <a:srgbClr val="00B050"/>
                </a:solidFill>
              </a:rPr>
              <a:t>RVisionTags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":{"outdoor":0.987059832,"person":0.9200916, "train":0.5535795,"carrying":0.5407937},"</a:t>
            </a:r>
            <a:r>
              <a:rPr lang="en-US" b="1" dirty="0" err="1">
                <a:solidFill>
                  <a:srgbClr val="00B050"/>
                </a:solidFill>
              </a:rPr>
              <a:t>SVisionAdult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":{"isAdultContent":false,"isRacyContent":false,"adultScore":0.0119066667,"racyScore":0.020404214},"</a:t>
            </a:r>
            <a:r>
              <a:rPr lang="en-US" b="1" dirty="0" err="1">
                <a:solidFill>
                  <a:srgbClr val="00B050"/>
                </a:solidFill>
              </a:rPr>
              <a:t>TVisionCelebrities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":{"Tom Holland":0.975926459},"_expires":"2017-07 10T15:42:34.9416903Z"}, {"</a:t>
            </a:r>
            <a:r>
              <a:rPr lang="en-US" b="1" dirty="0">
                <a:solidFill>
                  <a:srgbClr val="00B050"/>
                </a:solidFill>
              </a:rPr>
              <a:t>Emotion0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":{"anger":0.00441879639,"contempt":0.008356918,"disgust":0.000186958685,"fear":8.14791747E-06,"happiness":0.000101474114,"neutral":0.9849495,"sadness":0.00184323045,"surprise":0.00013493665},"_expires":"2017-07-10T15:42:32.238409Z,{"</a:t>
            </a:r>
            <a:r>
              <a:rPr lang="en-US" b="1" dirty="0">
                <a:solidFill>
                  <a:srgbClr val="00B050"/>
                </a:solidFill>
              </a:rPr>
              <a:t>XSentiment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":0.9998798,"_expires":"2017-07-10T15:42:33.0041111Z"}]},</a:t>
            </a:r>
          </a:p>
        </p:txBody>
      </p:sp>
    </p:spTree>
    <p:extLst>
      <p:ext uri="{BB962C8B-B14F-4D97-AF65-F5344CB8AC3E}">
        <p14:creationId xmlns:p14="http://schemas.microsoft.com/office/powerpoint/2010/main" val="143414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E4583-7015-4269-B348-8F4405B2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A recipe for success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837BC2F-A585-42DF-A97A-9A26C59A5C5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37" y="1592262"/>
                <a:ext cx="12117387" cy="3773341"/>
              </a:xfrm>
            </p:spPr>
            <p:txBody>
              <a:bodyPr/>
              <a:lstStyle/>
              <a:p>
                <a:r>
                  <a:rPr lang="en-US" sz="4400" b="1" dirty="0">
                    <a:latin typeface="+mn-lt"/>
                  </a:rPr>
                  <a:t>Online:</a:t>
                </a:r>
                <a:r>
                  <a:rPr lang="en-US" sz="4400" dirty="0">
                    <a:latin typeface="+mn-lt"/>
                  </a:rPr>
                  <a:t> CB algorithms to explore</a:t>
                </a:r>
              </a:p>
              <a:p>
                <a:r>
                  <a:rPr lang="en-US" sz="4400" b="1" dirty="0">
                    <a:latin typeface="+mn-lt"/>
                  </a:rPr>
                  <a:t>Log:</a:t>
                </a:r>
                <a:r>
                  <a:rPr lang="en-US" sz="4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  <m:sup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4400" dirty="0">
                  <a:latin typeface="+mn-lt"/>
                </a:endParaRPr>
              </a:p>
              <a:p>
                <a:r>
                  <a:rPr lang="en-US" sz="4400" b="1" dirty="0">
                    <a:latin typeface="+mn-lt"/>
                  </a:rPr>
                  <a:t>Offline:</a:t>
                </a:r>
                <a:r>
                  <a:rPr lang="en-US" sz="4400" dirty="0">
                    <a:latin typeface="+mn-lt"/>
                  </a:rPr>
                  <a:t> Evaluate and optimize</a:t>
                </a:r>
              </a:p>
              <a:p>
                <a:pPr marL="0" indent="0">
                  <a:buNone/>
                </a:pPr>
                <a:r>
                  <a:rPr lang="en-US" sz="4400" dirty="0">
                    <a:latin typeface="+mn-lt"/>
                  </a:rPr>
                  <a:t>                                                                 ….</a:t>
                </a:r>
              </a:p>
              <a:p>
                <a:pPr marL="0" indent="0">
                  <a:buNone/>
                </a:pPr>
                <a:r>
                  <a:rPr lang="en-US" sz="4400" dirty="0">
                    <a:latin typeface="+mn-lt"/>
                  </a:rPr>
                  <a:t>                                                               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837BC2F-A585-42DF-A97A-9A26C59A5C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37" y="1592262"/>
                <a:ext cx="12117387" cy="377334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C28B9FF-6181-4C70-8227-6AAB28C33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37" y="3878772"/>
            <a:ext cx="1275804" cy="1280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A3BC33-007C-4B06-9221-BDE207EF3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037" y="3928769"/>
            <a:ext cx="1177313" cy="92851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C3082FC-299F-4C24-9EB9-FAFB31398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3637" y="3878772"/>
            <a:ext cx="1210056" cy="10804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657432-2AA2-4CD2-9985-8276E9197C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2237" y="3853030"/>
            <a:ext cx="1932050" cy="13210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B9C8E5-1C41-471A-A5E5-4309E64391DE}"/>
              </a:ext>
            </a:extLst>
          </p:cNvPr>
          <p:cNvSpPr txBox="1"/>
          <p:nvPr/>
        </p:nvSpPr>
        <p:spPr>
          <a:xfrm>
            <a:off x="350837" y="5356953"/>
            <a:ext cx="2948499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Find better </a:t>
            </a:r>
            <a:r>
              <a:rPr lang="en-US" sz="2400" b="1" dirty="0">
                <a:solidFill>
                  <a:srgbClr val="FF0000"/>
                </a:solidFill>
              </a:rPr>
              <a:t>features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4038C6-D5AB-4044-A123-A9F6CC94BA01}"/>
              </a:ext>
            </a:extLst>
          </p:cNvPr>
          <p:cNvSpPr txBox="1"/>
          <p:nvPr/>
        </p:nvSpPr>
        <p:spPr>
          <a:xfrm>
            <a:off x="3608851" y="5327239"/>
            <a:ext cx="3200428" cy="96026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Try different </a:t>
            </a:r>
            <a:r>
              <a:rPr lang="en-US" sz="2400" b="1" dirty="0">
                <a:solidFill>
                  <a:srgbClr val="FF0000"/>
                </a:solidFill>
              </a:rPr>
              <a:t>learning 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algorithms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640D7F-9F21-43B8-83BB-EDB1EE4B1770}"/>
              </a:ext>
            </a:extLst>
          </p:cNvPr>
          <p:cNvSpPr txBox="1"/>
          <p:nvPr/>
        </p:nvSpPr>
        <p:spPr>
          <a:xfrm>
            <a:off x="7234012" y="5382831"/>
            <a:ext cx="3114250" cy="96026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Improve </a:t>
            </a:r>
            <a:r>
              <a:rPr lang="en-US" sz="2400" b="1" dirty="0">
                <a:solidFill>
                  <a:srgbClr val="FF0000"/>
                </a:solidFill>
              </a:rPr>
              <a:t>exploration</a:t>
            </a: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  <a:b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102239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Evaluating policies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DE87A-3CF3-4F3D-97D5-5EC68F4D7F80}"/>
              </a:ext>
            </a:extLst>
          </p:cNvPr>
          <p:cNvSpPr txBox="1"/>
          <p:nvPr/>
        </p:nvSpPr>
        <p:spPr>
          <a:xfrm>
            <a:off x="19911" y="1212848"/>
            <a:ext cx="12370526" cy="510498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Pick a policy class 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Progressive validation of best policy in the class using IPS</a:t>
            </a:r>
          </a:p>
          <a:p>
            <a:pPr>
              <a:spcAft>
                <a:spcPts val="800"/>
              </a:spcAft>
            </a:pPr>
            <a:r>
              <a:rPr lang="en-US" sz="3600" dirty="0" err="1"/>
              <a:t>vw</a:t>
            </a:r>
            <a:r>
              <a:rPr lang="en-US" sz="3600" dirty="0"/>
              <a:t> --</a:t>
            </a:r>
            <a:r>
              <a:rPr lang="en-US" sz="3600" dirty="0" err="1"/>
              <a:t>cb_adf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-d </a:t>
            </a:r>
            <a:r>
              <a:rPr lang="en-US" sz="3600" b="1" dirty="0" err="1">
                <a:solidFill>
                  <a:srgbClr val="FF0000"/>
                </a:solidFill>
              </a:rPr>
              <a:t>complex.moreclicks.json</a:t>
            </a:r>
            <a:r>
              <a:rPr lang="en-US" sz="3600" dirty="0"/>
              <a:t> --</a:t>
            </a:r>
            <a:r>
              <a:rPr lang="en-US" sz="3600" dirty="0" err="1"/>
              <a:t>dsjson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-t</a:t>
            </a:r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BE8A23C-0471-4B1A-8883-E3094E7BF14D}"/>
              </a:ext>
            </a:extLst>
          </p:cNvPr>
          <p:cNvSpPr/>
          <p:nvPr/>
        </p:nvSpPr>
        <p:spPr bwMode="auto">
          <a:xfrm>
            <a:off x="2332037" y="3497262"/>
            <a:ext cx="2057400" cy="762000"/>
          </a:xfrm>
          <a:prstGeom prst="wedgeEllipseCallout">
            <a:avLst>
              <a:gd name="adj1" fmla="val 2977"/>
              <a:gd name="adj2" fmla="val -71118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Data file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C6C77967-94CF-4A9A-88A0-FA5EF6A4E3FD}"/>
              </a:ext>
            </a:extLst>
          </p:cNvPr>
          <p:cNvSpPr/>
          <p:nvPr/>
        </p:nvSpPr>
        <p:spPr bwMode="auto">
          <a:xfrm>
            <a:off x="6523037" y="3885279"/>
            <a:ext cx="5257800" cy="1600200"/>
          </a:xfrm>
          <a:prstGeom prst="wedgeEllipseCallout">
            <a:avLst>
              <a:gd name="adj1" fmla="val 14714"/>
              <a:gd name="adj2" fmla="val -88375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Evaluate a baseline model, specified through action order</a:t>
            </a:r>
          </a:p>
        </p:txBody>
      </p:sp>
    </p:spTree>
    <p:extLst>
      <p:ext uri="{BB962C8B-B14F-4D97-AF65-F5344CB8AC3E}">
        <p14:creationId xmlns:p14="http://schemas.microsoft.com/office/powerpoint/2010/main" val="231433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Evaluating policies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DE87A-3CF3-4F3D-97D5-5EC68F4D7F80}"/>
              </a:ext>
            </a:extLst>
          </p:cNvPr>
          <p:cNvSpPr txBox="1"/>
          <p:nvPr/>
        </p:nvSpPr>
        <p:spPr>
          <a:xfrm>
            <a:off x="19911" y="1212848"/>
            <a:ext cx="12370526" cy="528965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Pick a policy class 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Progressive validation of best policy in the class using IPS</a:t>
            </a:r>
          </a:p>
          <a:p>
            <a:pPr>
              <a:spcAft>
                <a:spcPts val="800"/>
              </a:spcAft>
            </a:pPr>
            <a:r>
              <a:rPr lang="en-US" sz="3600" dirty="0" err="1"/>
              <a:t>vw</a:t>
            </a:r>
            <a:r>
              <a:rPr lang="en-US" sz="3600" dirty="0"/>
              <a:t> --</a:t>
            </a:r>
            <a:r>
              <a:rPr lang="en-US" sz="3600" dirty="0" err="1"/>
              <a:t>cb_adf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-d </a:t>
            </a:r>
            <a:r>
              <a:rPr lang="en-US" sz="3600" b="1" dirty="0" err="1">
                <a:solidFill>
                  <a:srgbClr val="FF0000"/>
                </a:solidFill>
              </a:rPr>
              <a:t>complex.moreclicks.json</a:t>
            </a:r>
            <a:r>
              <a:rPr lang="en-US" sz="3600" dirty="0"/>
              <a:t> --</a:t>
            </a:r>
            <a:r>
              <a:rPr lang="en-US" sz="3600" dirty="0" err="1"/>
              <a:t>dsjson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-t</a:t>
            </a:r>
          </a:p>
          <a:p>
            <a:pPr algn="ctr">
              <a:spcAft>
                <a:spcPts val="800"/>
              </a:spcAft>
            </a:pPr>
            <a:r>
              <a:rPr lang="en-US" sz="3600" b="1" dirty="0"/>
              <a:t>Value: 0.078104</a:t>
            </a: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75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Evaluating policies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DE87A-3CF3-4F3D-97D5-5EC68F4D7F80}"/>
              </a:ext>
            </a:extLst>
          </p:cNvPr>
          <p:cNvSpPr txBox="1"/>
          <p:nvPr/>
        </p:nvSpPr>
        <p:spPr>
          <a:xfrm>
            <a:off x="19911" y="1212848"/>
            <a:ext cx="12370526" cy="621298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Pick a policy class 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Progressive validation of best policy in the class using IPS</a:t>
            </a:r>
          </a:p>
          <a:p>
            <a:pPr>
              <a:spcAft>
                <a:spcPts val="800"/>
              </a:spcAft>
            </a:pPr>
            <a:r>
              <a:rPr lang="en-US" sz="3600" dirty="0" err="1"/>
              <a:t>vw</a:t>
            </a:r>
            <a:r>
              <a:rPr lang="en-US" sz="3600" dirty="0"/>
              <a:t> --</a:t>
            </a:r>
            <a:r>
              <a:rPr lang="en-US" sz="3600" dirty="0" err="1"/>
              <a:t>cb_adf</a:t>
            </a:r>
            <a:r>
              <a:rPr lang="en-US" sz="3600" dirty="0"/>
              <a:t> -d </a:t>
            </a:r>
            <a:r>
              <a:rPr lang="en-US" sz="3600" dirty="0" err="1"/>
              <a:t>complex.moreclicks.json</a:t>
            </a:r>
            <a:r>
              <a:rPr lang="en-US" sz="3600" dirty="0"/>
              <a:t> --</a:t>
            </a:r>
            <a:r>
              <a:rPr lang="en-US" sz="3600" dirty="0" err="1"/>
              <a:t>dsjson</a:t>
            </a:r>
            <a:r>
              <a:rPr lang="en-US" sz="3600" dirty="0"/>
              <a:t> -t</a:t>
            </a:r>
          </a:p>
          <a:p>
            <a:pPr algn="ctr">
              <a:spcAft>
                <a:spcPts val="800"/>
              </a:spcAft>
            </a:pPr>
            <a:r>
              <a:rPr lang="en-US" sz="3600" b="1" dirty="0"/>
              <a:t>Value: 0.078104</a:t>
            </a:r>
          </a:p>
          <a:p>
            <a:pPr>
              <a:spcAft>
                <a:spcPts val="800"/>
              </a:spcAft>
            </a:pPr>
            <a:endParaRPr lang="en-US" sz="3600" dirty="0"/>
          </a:p>
          <a:p>
            <a:pPr>
              <a:spcAft>
                <a:spcPts val="800"/>
              </a:spcAft>
            </a:pPr>
            <a:r>
              <a:rPr lang="en-US" sz="3600" dirty="0" err="1"/>
              <a:t>vw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-d </a:t>
            </a:r>
            <a:r>
              <a:rPr lang="en-US" sz="3600" b="1" dirty="0" err="1">
                <a:solidFill>
                  <a:srgbClr val="FF0000"/>
                </a:solidFill>
              </a:rPr>
              <a:t>complex.moreclicks.json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--</a:t>
            </a:r>
            <a:r>
              <a:rPr lang="en-US" sz="3600" dirty="0" err="1"/>
              <a:t>cb_adf</a:t>
            </a:r>
            <a:r>
              <a:rPr lang="en-US" sz="3600" dirty="0"/>
              <a:t> --</a:t>
            </a:r>
            <a:r>
              <a:rPr lang="en-US" sz="3600" dirty="0" err="1"/>
              <a:t>dsjson</a:t>
            </a:r>
            <a:r>
              <a:rPr lang="en-US" sz="3600" dirty="0"/>
              <a:t> -c               --</a:t>
            </a:r>
            <a:r>
              <a:rPr lang="en-US" sz="3600" dirty="0" err="1"/>
              <a:t>power_t</a:t>
            </a:r>
            <a:r>
              <a:rPr lang="en-US" sz="3600" dirty="0"/>
              <a:t> 0 -l 0.0005 -q GT -q ME -q MR -q OE</a:t>
            </a:r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BE8A23C-0471-4B1A-8883-E3094E7BF14D}"/>
              </a:ext>
            </a:extLst>
          </p:cNvPr>
          <p:cNvSpPr/>
          <p:nvPr/>
        </p:nvSpPr>
        <p:spPr bwMode="auto">
          <a:xfrm>
            <a:off x="3094037" y="6088062"/>
            <a:ext cx="2057400" cy="762000"/>
          </a:xfrm>
          <a:prstGeom prst="wedgeEllipseCallout">
            <a:avLst>
              <a:gd name="adj1" fmla="val -4552"/>
              <a:gd name="adj2" fmla="val -167186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Data file</a:t>
            </a:r>
          </a:p>
        </p:txBody>
      </p:sp>
    </p:spTree>
    <p:extLst>
      <p:ext uri="{BB962C8B-B14F-4D97-AF65-F5344CB8AC3E}">
        <p14:creationId xmlns:p14="http://schemas.microsoft.com/office/powerpoint/2010/main" val="88227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Evaluating policies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DE87A-3CF3-4F3D-97D5-5EC68F4D7F80}"/>
              </a:ext>
            </a:extLst>
          </p:cNvPr>
          <p:cNvSpPr txBox="1"/>
          <p:nvPr/>
        </p:nvSpPr>
        <p:spPr>
          <a:xfrm>
            <a:off x="19911" y="1212848"/>
            <a:ext cx="12370526" cy="621298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Pick a policy class 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Progressive validation of best policy in the class using IPS</a:t>
            </a:r>
          </a:p>
          <a:p>
            <a:pPr>
              <a:spcAft>
                <a:spcPts val="800"/>
              </a:spcAft>
            </a:pPr>
            <a:r>
              <a:rPr lang="en-US" sz="3600" dirty="0" err="1"/>
              <a:t>vw</a:t>
            </a:r>
            <a:r>
              <a:rPr lang="en-US" sz="3600" dirty="0"/>
              <a:t> --</a:t>
            </a:r>
            <a:r>
              <a:rPr lang="en-US" sz="3600" dirty="0" err="1"/>
              <a:t>cb_adf</a:t>
            </a:r>
            <a:r>
              <a:rPr lang="en-US" sz="3600" dirty="0"/>
              <a:t> -d </a:t>
            </a:r>
            <a:r>
              <a:rPr lang="en-US" sz="3600" dirty="0" err="1"/>
              <a:t>complex.moreclicks.json</a:t>
            </a:r>
            <a:r>
              <a:rPr lang="en-US" sz="3600" dirty="0"/>
              <a:t> --</a:t>
            </a:r>
            <a:r>
              <a:rPr lang="en-US" sz="3600" dirty="0" err="1"/>
              <a:t>dsjson</a:t>
            </a:r>
            <a:r>
              <a:rPr lang="en-US" sz="3600" dirty="0"/>
              <a:t> -t</a:t>
            </a:r>
          </a:p>
          <a:p>
            <a:pPr algn="ctr">
              <a:spcAft>
                <a:spcPts val="800"/>
              </a:spcAft>
            </a:pPr>
            <a:r>
              <a:rPr lang="en-US" sz="3600" b="1" dirty="0"/>
              <a:t>Value: 0.078104</a:t>
            </a:r>
          </a:p>
          <a:p>
            <a:pPr>
              <a:spcAft>
                <a:spcPts val="800"/>
              </a:spcAft>
            </a:pPr>
            <a:endParaRPr lang="en-US" sz="3600" dirty="0"/>
          </a:p>
          <a:p>
            <a:pPr>
              <a:spcAft>
                <a:spcPts val="800"/>
              </a:spcAft>
            </a:pPr>
            <a:r>
              <a:rPr lang="en-US" sz="3600" dirty="0" err="1"/>
              <a:t>vw</a:t>
            </a:r>
            <a:r>
              <a:rPr lang="en-US" sz="3600" dirty="0"/>
              <a:t> -d </a:t>
            </a:r>
            <a:r>
              <a:rPr lang="en-US" sz="3600" dirty="0" err="1"/>
              <a:t>complex.moreclicks.json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--</a:t>
            </a:r>
            <a:r>
              <a:rPr lang="en-US" sz="3600" b="1" dirty="0" err="1">
                <a:solidFill>
                  <a:srgbClr val="FF0000"/>
                </a:solidFill>
              </a:rPr>
              <a:t>cb_adf</a:t>
            </a:r>
            <a:r>
              <a:rPr lang="en-US" sz="3600" dirty="0"/>
              <a:t> --</a:t>
            </a:r>
            <a:r>
              <a:rPr lang="en-US" sz="3600" dirty="0" err="1"/>
              <a:t>dsjson</a:t>
            </a:r>
            <a:r>
              <a:rPr lang="en-US" sz="3600" dirty="0"/>
              <a:t> -c               --</a:t>
            </a:r>
            <a:r>
              <a:rPr lang="en-US" sz="3600" dirty="0" err="1"/>
              <a:t>power_t</a:t>
            </a:r>
            <a:r>
              <a:rPr lang="en-US" sz="3600" dirty="0"/>
              <a:t> 0 -l 0.0005 -q GT -q ME -q MR -q OE</a:t>
            </a:r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BE8A23C-0471-4B1A-8883-E3094E7BF14D}"/>
              </a:ext>
            </a:extLst>
          </p:cNvPr>
          <p:cNvSpPr/>
          <p:nvPr/>
        </p:nvSpPr>
        <p:spPr bwMode="auto">
          <a:xfrm>
            <a:off x="7970837" y="2887662"/>
            <a:ext cx="4114800" cy="1551327"/>
          </a:xfrm>
          <a:prstGeom prst="wedgeEllipseCallout">
            <a:avLst>
              <a:gd name="adj1" fmla="val -63274"/>
              <a:gd name="adj2" fmla="val 76515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Contextual bandit data with per action features</a:t>
            </a:r>
          </a:p>
        </p:txBody>
      </p:sp>
    </p:spTree>
    <p:extLst>
      <p:ext uri="{BB962C8B-B14F-4D97-AF65-F5344CB8AC3E}">
        <p14:creationId xmlns:p14="http://schemas.microsoft.com/office/powerpoint/2010/main" val="380037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Evaluating policies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DE87A-3CF3-4F3D-97D5-5EC68F4D7F80}"/>
              </a:ext>
            </a:extLst>
          </p:cNvPr>
          <p:cNvSpPr txBox="1"/>
          <p:nvPr/>
        </p:nvSpPr>
        <p:spPr>
          <a:xfrm>
            <a:off x="19911" y="1212848"/>
            <a:ext cx="12370526" cy="621298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Pick a policy class 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Progressive validation of best policy in the class using IPS</a:t>
            </a:r>
          </a:p>
          <a:p>
            <a:pPr>
              <a:spcAft>
                <a:spcPts val="800"/>
              </a:spcAft>
            </a:pPr>
            <a:r>
              <a:rPr lang="en-US" sz="3600" dirty="0" err="1"/>
              <a:t>vw</a:t>
            </a:r>
            <a:r>
              <a:rPr lang="en-US" sz="3600" dirty="0"/>
              <a:t> --</a:t>
            </a:r>
            <a:r>
              <a:rPr lang="en-US" sz="3600" dirty="0" err="1"/>
              <a:t>cb_adf</a:t>
            </a:r>
            <a:r>
              <a:rPr lang="en-US" sz="3600" dirty="0"/>
              <a:t> -d </a:t>
            </a:r>
            <a:r>
              <a:rPr lang="en-US" sz="3600" dirty="0" err="1"/>
              <a:t>complex.moreclicks.json</a:t>
            </a:r>
            <a:r>
              <a:rPr lang="en-US" sz="3600" dirty="0"/>
              <a:t> --</a:t>
            </a:r>
            <a:r>
              <a:rPr lang="en-US" sz="3600" dirty="0" err="1"/>
              <a:t>dsjson</a:t>
            </a:r>
            <a:r>
              <a:rPr lang="en-US" sz="3600" dirty="0"/>
              <a:t> -t</a:t>
            </a:r>
          </a:p>
          <a:p>
            <a:pPr algn="ctr">
              <a:spcAft>
                <a:spcPts val="800"/>
              </a:spcAft>
            </a:pPr>
            <a:r>
              <a:rPr lang="en-US" sz="3600" b="1" dirty="0"/>
              <a:t>Value: 0.078104</a:t>
            </a:r>
          </a:p>
          <a:p>
            <a:pPr>
              <a:spcAft>
                <a:spcPts val="800"/>
              </a:spcAft>
            </a:pPr>
            <a:endParaRPr lang="en-US" sz="3600" dirty="0"/>
          </a:p>
          <a:p>
            <a:pPr>
              <a:spcAft>
                <a:spcPts val="800"/>
              </a:spcAft>
            </a:pPr>
            <a:r>
              <a:rPr lang="en-US" sz="3600" dirty="0" err="1"/>
              <a:t>vw</a:t>
            </a:r>
            <a:r>
              <a:rPr lang="en-US" sz="3600" dirty="0"/>
              <a:t> -d </a:t>
            </a:r>
            <a:r>
              <a:rPr lang="en-US" sz="3600" dirty="0" err="1"/>
              <a:t>complex.moreclicks.json</a:t>
            </a:r>
            <a:r>
              <a:rPr lang="en-US" sz="3600" dirty="0"/>
              <a:t> --</a:t>
            </a:r>
            <a:r>
              <a:rPr lang="en-US" sz="3600" dirty="0" err="1"/>
              <a:t>cb_adf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--</a:t>
            </a:r>
            <a:r>
              <a:rPr lang="en-US" sz="3600" b="1" dirty="0" err="1">
                <a:solidFill>
                  <a:srgbClr val="FF0000"/>
                </a:solidFill>
              </a:rPr>
              <a:t>dsjson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-c                 --</a:t>
            </a:r>
            <a:r>
              <a:rPr lang="en-US" sz="3600" dirty="0" err="1"/>
              <a:t>power_t</a:t>
            </a:r>
            <a:r>
              <a:rPr lang="en-US" sz="3600" dirty="0"/>
              <a:t> 0 -l 0.0005 -q GT -q ME -q MR -q OE</a:t>
            </a:r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BE8A23C-0471-4B1A-8883-E3094E7BF14D}"/>
              </a:ext>
            </a:extLst>
          </p:cNvPr>
          <p:cNvSpPr/>
          <p:nvPr/>
        </p:nvSpPr>
        <p:spPr bwMode="auto">
          <a:xfrm>
            <a:off x="7666037" y="5478462"/>
            <a:ext cx="2438400" cy="1143000"/>
          </a:xfrm>
          <a:prstGeom prst="wedgeEllipseCallout">
            <a:avLst>
              <a:gd name="adj1" fmla="val 2977"/>
              <a:gd name="adj2" fmla="val -71118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JSON input </a:t>
            </a:r>
          </a:p>
        </p:txBody>
      </p:sp>
    </p:spTree>
    <p:extLst>
      <p:ext uri="{BB962C8B-B14F-4D97-AF65-F5344CB8AC3E}">
        <p14:creationId xmlns:p14="http://schemas.microsoft.com/office/powerpoint/2010/main" val="210034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Evaluating policies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DE87A-3CF3-4F3D-97D5-5EC68F4D7F80}"/>
              </a:ext>
            </a:extLst>
          </p:cNvPr>
          <p:cNvSpPr txBox="1"/>
          <p:nvPr/>
        </p:nvSpPr>
        <p:spPr>
          <a:xfrm>
            <a:off x="19911" y="1212848"/>
            <a:ext cx="12370526" cy="621298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Pick a policy class 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Progressive validation of best policy in the class using IPS</a:t>
            </a:r>
          </a:p>
          <a:p>
            <a:pPr>
              <a:spcAft>
                <a:spcPts val="800"/>
              </a:spcAft>
            </a:pPr>
            <a:r>
              <a:rPr lang="en-US" sz="3600" dirty="0" err="1"/>
              <a:t>vw</a:t>
            </a:r>
            <a:r>
              <a:rPr lang="en-US" sz="3600" dirty="0"/>
              <a:t> --</a:t>
            </a:r>
            <a:r>
              <a:rPr lang="en-US" sz="3600" dirty="0" err="1"/>
              <a:t>cb_adf</a:t>
            </a:r>
            <a:r>
              <a:rPr lang="en-US" sz="3600" dirty="0"/>
              <a:t> -d </a:t>
            </a:r>
            <a:r>
              <a:rPr lang="en-US" sz="3600" dirty="0" err="1"/>
              <a:t>complex.moreclicks.json</a:t>
            </a:r>
            <a:r>
              <a:rPr lang="en-US" sz="3600" dirty="0"/>
              <a:t> --</a:t>
            </a:r>
            <a:r>
              <a:rPr lang="en-US" sz="3600" dirty="0" err="1"/>
              <a:t>dsjson</a:t>
            </a:r>
            <a:r>
              <a:rPr lang="en-US" sz="3600" dirty="0"/>
              <a:t> -t</a:t>
            </a:r>
          </a:p>
          <a:p>
            <a:pPr algn="ctr">
              <a:spcAft>
                <a:spcPts val="800"/>
              </a:spcAft>
            </a:pPr>
            <a:r>
              <a:rPr lang="en-US" sz="3600" b="1" dirty="0"/>
              <a:t>Value: 0.078104</a:t>
            </a:r>
          </a:p>
          <a:p>
            <a:pPr>
              <a:spcAft>
                <a:spcPts val="800"/>
              </a:spcAft>
            </a:pPr>
            <a:endParaRPr lang="en-US" sz="3600" dirty="0"/>
          </a:p>
          <a:p>
            <a:pPr>
              <a:spcAft>
                <a:spcPts val="800"/>
              </a:spcAft>
            </a:pPr>
            <a:r>
              <a:rPr lang="en-US" sz="3600" dirty="0" err="1"/>
              <a:t>vw</a:t>
            </a:r>
            <a:r>
              <a:rPr lang="en-US" sz="3600" dirty="0"/>
              <a:t> -d </a:t>
            </a:r>
            <a:r>
              <a:rPr lang="en-US" sz="3600" dirty="0" err="1"/>
              <a:t>complex.moreclicks.json</a:t>
            </a:r>
            <a:r>
              <a:rPr lang="en-US" sz="3600" dirty="0"/>
              <a:t> --</a:t>
            </a:r>
            <a:r>
              <a:rPr lang="en-US" sz="3600" dirty="0" err="1"/>
              <a:t>cb_adf</a:t>
            </a:r>
            <a:r>
              <a:rPr lang="en-US" sz="3600" dirty="0"/>
              <a:t> --</a:t>
            </a:r>
            <a:r>
              <a:rPr lang="en-US" sz="3600" dirty="0" err="1"/>
              <a:t>dsjson</a:t>
            </a:r>
            <a:r>
              <a:rPr lang="en-US" sz="3600" dirty="0"/>
              <a:t> -c               </a:t>
            </a:r>
            <a:r>
              <a:rPr lang="en-US" sz="3600" b="1" dirty="0">
                <a:solidFill>
                  <a:srgbClr val="FF0000"/>
                </a:solidFill>
              </a:rPr>
              <a:t>--</a:t>
            </a:r>
            <a:r>
              <a:rPr lang="en-US" sz="3600" b="1" dirty="0" err="1">
                <a:solidFill>
                  <a:srgbClr val="FF0000"/>
                </a:solidFill>
              </a:rPr>
              <a:t>power_t</a:t>
            </a:r>
            <a:r>
              <a:rPr lang="en-US" sz="3600" b="1" dirty="0">
                <a:solidFill>
                  <a:srgbClr val="FF0000"/>
                </a:solidFill>
              </a:rPr>
              <a:t> 0 </a:t>
            </a:r>
            <a:r>
              <a:rPr lang="en-US" sz="3600" dirty="0"/>
              <a:t>-l 0.0005 -q GT -q ME -q MR -q OE</a:t>
            </a:r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BE8A23C-0471-4B1A-8883-E3094E7BF14D}"/>
              </a:ext>
            </a:extLst>
          </p:cNvPr>
          <p:cNvSpPr/>
          <p:nvPr/>
        </p:nvSpPr>
        <p:spPr bwMode="auto">
          <a:xfrm>
            <a:off x="579437" y="2746508"/>
            <a:ext cx="4724400" cy="1572832"/>
          </a:xfrm>
          <a:prstGeom prst="wedgeEllipseCallout">
            <a:avLst>
              <a:gd name="adj1" fmla="val -25061"/>
              <a:gd name="adj2" fmla="val 119594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Use constant learning rate for non-stationary problem</a:t>
            </a:r>
          </a:p>
        </p:txBody>
      </p:sp>
    </p:spTree>
    <p:extLst>
      <p:ext uri="{BB962C8B-B14F-4D97-AF65-F5344CB8AC3E}">
        <p14:creationId xmlns:p14="http://schemas.microsoft.com/office/powerpoint/2010/main" val="135703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Evaluating policies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DE87A-3CF3-4F3D-97D5-5EC68F4D7F80}"/>
              </a:ext>
            </a:extLst>
          </p:cNvPr>
          <p:cNvSpPr txBox="1"/>
          <p:nvPr/>
        </p:nvSpPr>
        <p:spPr>
          <a:xfrm>
            <a:off x="19911" y="1212848"/>
            <a:ext cx="12370526" cy="621298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Pick a policy class 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Progressive validation of best policy in the class using IPS</a:t>
            </a:r>
          </a:p>
          <a:p>
            <a:pPr>
              <a:spcAft>
                <a:spcPts val="800"/>
              </a:spcAft>
            </a:pPr>
            <a:r>
              <a:rPr lang="en-US" sz="3600" dirty="0" err="1"/>
              <a:t>vw</a:t>
            </a:r>
            <a:r>
              <a:rPr lang="en-US" sz="3600" dirty="0"/>
              <a:t> --</a:t>
            </a:r>
            <a:r>
              <a:rPr lang="en-US" sz="3600" dirty="0" err="1"/>
              <a:t>cb_adf</a:t>
            </a:r>
            <a:r>
              <a:rPr lang="en-US" sz="3600" dirty="0"/>
              <a:t> -d </a:t>
            </a:r>
            <a:r>
              <a:rPr lang="en-US" sz="3600" dirty="0" err="1"/>
              <a:t>complex.moreclicks.json</a:t>
            </a:r>
            <a:r>
              <a:rPr lang="en-US" sz="3600" dirty="0"/>
              <a:t> --</a:t>
            </a:r>
            <a:r>
              <a:rPr lang="en-US" sz="3600" dirty="0" err="1"/>
              <a:t>dsjson</a:t>
            </a:r>
            <a:r>
              <a:rPr lang="en-US" sz="3600" dirty="0"/>
              <a:t> -t</a:t>
            </a:r>
          </a:p>
          <a:p>
            <a:pPr algn="ctr">
              <a:spcAft>
                <a:spcPts val="800"/>
              </a:spcAft>
            </a:pPr>
            <a:r>
              <a:rPr lang="en-US" sz="3600" b="1" dirty="0"/>
              <a:t>Value: 0.078104</a:t>
            </a:r>
          </a:p>
          <a:p>
            <a:pPr algn="ctr">
              <a:spcAft>
                <a:spcPts val="800"/>
              </a:spcAft>
            </a:pPr>
            <a:endParaRPr lang="en-US" sz="3600" dirty="0"/>
          </a:p>
          <a:p>
            <a:pPr>
              <a:spcAft>
                <a:spcPts val="800"/>
              </a:spcAft>
            </a:pPr>
            <a:r>
              <a:rPr lang="en-US" sz="3600" dirty="0" err="1"/>
              <a:t>vw</a:t>
            </a:r>
            <a:r>
              <a:rPr lang="en-US" sz="3600" dirty="0"/>
              <a:t> -d </a:t>
            </a:r>
            <a:r>
              <a:rPr lang="en-US" sz="3600" dirty="0" err="1"/>
              <a:t>complex.moreclicks.json</a:t>
            </a:r>
            <a:r>
              <a:rPr lang="en-US" sz="3600" dirty="0"/>
              <a:t> --</a:t>
            </a:r>
            <a:r>
              <a:rPr lang="en-US" sz="3600" dirty="0" err="1"/>
              <a:t>cb_adf</a:t>
            </a:r>
            <a:r>
              <a:rPr lang="en-US" sz="3600" dirty="0"/>
              <a:t> --</a:t>
            </a:r>
            <a:r>
              <a:rPr lang="en-US" sz="3600" dirty="0" err="1"/>
              <a:t>dsjson</a:t>
            </a:r>
            <a:r>
              <a:rPr lang="en-US" sz="3600" dirty="0"/>
              <a:t> -c                --</a:t>
            </a:r>
            <a:r>
              <a:rPr lang="en-US" sz="3600" dirty="0" err="1"/>
              <a:t>power_t</a:t>
            </a:r>
            <a:r>
              <a:rPr lang="en-US" sz="3600" dirty="0"/>
              <a:t> 0 </a:t>
            </a:r>
            <a:r>
              <a:rPr lang="en-US" sz="3600" b="1" dirty="0">
                <a:solidFill>
                  <a:srgbClr val="FF0000"/>
                </a:solidFill>
              </a:rPr>
              <a:t>-l 0.0005 </a:t>
            </a:r>
            <a:r>
              <a:rPr lang="en-US" sz="3600" dirty="0"/>
              <a:t>-q GT -q ME -q MR -q OE</a:t>
            </a:r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BE8A23C-0471-4B1A-8883-E3094E7BF14D}"/>
              </a:ext>
            </a:extLst>
          </p:cNvPr>
          <p:cNvSpPr/>
          <p:nvPr/>
        </p:nvSpPr>
        <p:spPr bwMode="auto">
          <a:xfrm>
            <a:off x="3932237" y="5783262"/>
            <a:ext cx="3505200" cy="990600"/>
          </a:xfrm>
          <a:prstGeom prst="wedgeEllipseCallout">
            <a:avLst>
              <a:gd name="adj1" fmla="val -61631"/>
              <a:gd name="adj2" fmla="val -49551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Value of learning rate</a:t>
            </a:r>
          </a:p>
        </p:txBody>
      </p:sp>
    </p:spTree>
    <p:extLst>
      <p:ext uri="{BB962C8B-B14F-4D97-AF65-F5344CB8AC3E}">
        <p14:creationId xmlns:p14="http://schemas.microsoft.com/office/powerpoint/2010/main" val="294356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Evaluating policies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DE87A-3CF3-4F3D-97D5-5EC68F4D7F80}"/>
              </a:ext>
            </a:extLst>
          </p:cNvPr>
          <p:cNvSpPr txBox="1"/>
          <p:nvPr/>
        </p:nvSpPr>
        <p:spPr>
          <a:xfrm>
            <a:off x="19911" y="1212848"/>
            <a:ext cx="12370526" cy="621298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Pick a policy class 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Progressive validation of best policy in the class using IPS</a:t>
            </a:r>
          </a:p>
          <a:p>
            <a:pPr>
              <a:spcAft>
                <a:spcPts val="800"/>
              </a:spcAft>
            </a:pPr>
            <a:r>
              <a:rPr lang="en-US" sz="3600" dirty="0" err="1"/>
              <a:t>vw</a:t>
            </a:r>
            <a:r>
              <a:rPr lang="en-US" sz="3600" dirty="0"/>
              <a:t> --</a:t>
            </a:r>
            <a:r>
              <a:rPr lang="en-US" sz="3600" dirty="0" err="1"/>
              <a:t>cb_adf</a:t>
            </a:r>
            <a:r>
              <a:rPr lang="en-US" sz="3600" dirty="0"/>
              <a:t> -d </a:t>
            </a:r>
            <a:r>
              <a:rPr lang="en-US" sz="3600" dirty="0" err="1"/>
              <a:t>complex.moreclicks.json</a:t>
            </a:r>
            <a:r>
              <a:rPr lang="en-US" sz="3600" dirty="0"/>
              <a:t> --</a:t>
            </a:r>
            <a:r>
              <a:rPr lang="en-US" sz="3600" dirty="0" err="1"/>
              <a:t>dsjson</a:t>
            </a:r>
            <a:r>
              <a:rPr lang="en-US" sz="3600" dirty="0"/>
              <a:t> -t</a:t>
            </a:r>
          </a:p>
          <a:p>
            <a:pPr algn="ctr">
              <a:spcAft>
                <a:spcPts val="800"/>
              </a:spcAft>
            </a:pPr>
            <a:r>
              <a:rPr lang="en-US" sz="3600" b="1" dirty="0"/>
              <a:t>Value: 0.078104</a:t>
            </a:r>
          </a:p>
          <a:p>
            <a:pPr algn="ctr">
              <a:spcAft>
                <a:spcPts val="800"/>
              </a:spcAft>
            </a:pPr>
            <a:endParaRPr lang="en-US" sz="3600" dirty="0"/>
          </a:p>
          <a:p>
            <a:pPr>
              <a:spcAft>
                <a:spcPts val="800"/>
              </a:spcAft>
            </a:pPr>
            <a:r>
              <a:rPr lang="en-US" sz="3600" dirty="0" err="1"/>
              <a:t>vw</a:t>
            </a:r>
            <a:r>
              <a:rPr lang="en-US" sz="3600" dirty="0"/>
              <a:t> -d </a:t>
            </a:r>
            <a:r>
              <a:rPr lang="en-US" sz="3600" dirty="0" err="1"/>
              <a:t>complex.moreclicks.json</a:t>
            </a:r>
            <a:r>
              <a:rPr lang="en-US" sz="3600" dirty="0"/>
              <a:t> --</a:t>
            </a:r>
            <a:r>
              <a:rPr lang="en-US" sz="3600" dirty="0" err="1"/>
              <a:t>cb_adf</a:t>
            </a:r>
            <a:r>
              <a:rPr lang="en-US" sz="3600" dirty="0"/>
              <a:t> --</a:t>
            </a:r>
            <a:r>
              <a:rPr lang="en-US" sz="3600" dirty="0" err="1"/>
              <a:t>dsjson</a:t>
            </a:r>
            <a:r>
              <a:rPr lang="en-US" sz="3600" dirty="0"/>
              <a:t> -c               --</a:t>
            </a:r>
            <a:r>
              <a:rPr lang="en-US" sz="3600" dirty="0" err="1"/>
              <a:t>power_t</a:t>
            </a:r>
            <a:r>
              <a:rPr lang="en-US" sz="3600" dirty="0"/>
              <a:t> 0 -l 0.0005 </a:t>
            </a:r>
            <a:r>
              <a:rPr lang="en-US" sz="3600" b="1" dirty="0">
                <a:solidFill>
                  <a:srgbClr val="FF0000"/>
                </a:solidFill>
              </a:rPr>
              <a:t>-q GT -q ME -q MR -q OE</a:t>
            </a:r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1BE8A23C-0471-4B1A-8883-E3094E7BF14D}"/>
              </a:ext>
            </a:extLst>
          </p:cNvPr>
          <p:cNvSpPr/>
          <p:nvPr/>
        </p:nvSpPr>
        <p:spPr bwMode="auto">
          <a:xfrm>
            <a:off x="7832662" y="3192462"/>
            <a:ext cx="4572000" cy="1524000"/>
          </a:xfrm>
          <a:prstGeom prst="wedgeEllipseCallout">
            <a:avLst>
              <a:gd name="adj1" fmla="val -70774"/>
              <a:gd name="adj2" fmla="val 95224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Pairwise interaction features for these namespaces</a:t>
            </a:r>
          </a:p>
        </p:txBody>
      </p:sp>
    </p:spTree>
    <p:extLst>
      <p:ext uri="{BB962C8B-B14F-4D97-AF65-F5344CB8AC3E}">
        <p14:creationId xmlns:p14="http://schemas.microsoft.com/office/powerpoint/2010/main" val="30839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Evaluating policies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DE87A-3CF3-4F3D-97D5-5EC68F4D7F80}"/>
              </a:ext>
            </a:extLst>
          </p:cNvPr>
          <p:cNvSpPr txBox="1"/>
          <p:nvPr/>
        </p:nvSpPr>
        <p:spPr>
          <a:xfrm>
            <a:off x="19911" y="1212848"/>
            <a:ext cx="12370526" cy="781342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Pick a policy class 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Progressive validation of best policy in the class using IPS</a:t>
            </a:r>
          </a:p>
          <a:p>
            <a:pPr>
              <a:spcAft>
                <a:spcPts val="800"/>
              </a:spcAft>
            </a:pPr>
            <a:r>
              <a:rPr lang="en-US" sz="3600" dirty="0" err="1"/>
              <a:t>vw</a:t>
            </a:r>
            <a:r>
              <a:rPr lang="en-US" sz="3600" dirty="0"/>
              <a:t> --</a:t>
            </a:r>
            <a:r>
              <a:rPr lang="en-US" sz="3600" dirty="0" err="1"/>
              <a:t>cb_adf</a:t>
            </a:r>
            <a:r>
              <a:rPr lang="en-US" sz="3600" dirty="0"/>
              <a:t> -d </a:t>
            </a:r>
            <a:r>
              <a:rPr lang="en-US" sz="3600" dirty="0" err="1"/>
              <a:t>complex.moreclicks.json</a:t>
            </a:r>
            <a:r>
              <a:rPr lang="en-US" sz="3600" dirty="0"/>
              <a:t> --</a:t>
            </a:r>
            <a:r>
              <a:rPr lang="en-US" sz="3600" dirty="0" err="1"/>
              <a:t>dsjson</a:t>
            </a:r>
            <a:r>
              <a:rPr lang="en-US" sz="3600" dirty="0"/>
              <a:t> -t</a:t>
            </a:r>
          </a:p>
          <a:p>
            <a:pPr algn="ctr">
              <a:spcAft>
                <a:spcPts val="800"/>
              </a:spcAft>
            </a:pPr>
            <a:r>
              <a:rPr lang="en-US" sz="3600" b="1" dirty="0"/>
              <a:t>Value: 0.078104</a:t>
            </a:r>
          </a:p>
          <a:p>
            <a:pPr>
              <a:spcAft>
                <a:spcPts val="800"/>
              </a:spcAft>
            </a:pPr>
            <a:endParaRPr lang="en-US" sz="3600" dirty="0"/>
          </a:p>
          <a:p>
            <a:pPr>
              <a:spcAft>
                <a:spcPts val="800"/>
              </a:spcAft>
            </a:pPr>
            <a:r>
              <a:rPr lang="en-US" sz="3600" dirty="0" err="1"/>
              <a:t>vw</a:t>
            </a:r>
            <a:r>
              <a:rPr lang="en-US" sz="3600" dirty="0"/>
              <a:t> -d </a:t>
            </a:r>
            <a:r>
              <a:rPr lang="en-US" sz="3600" dirty="0" err="1"/>
              <a:t>complex.moreclicks.json</a:t>
            </a:r>
            <a:r>
              <a:rPr lang="en-US" sz="3600" dirty="0"/>
              <a:t> --</a:t>
            </a:r>
            <a:r>
              <a:rPr lang="en-US" sz="3600" dirty="0" err="1"/>
              <a:t>cb_adf</a:t>
            </a:r>
            <a:r>
              <a:rPr lang="en-US" sz="3600" dirty="0"/>
              <a:t> --</a:t>
            </a:r>
            <a:r>
              <a:rPr lang="en-US" sz="3600" dirty="0" err="1"/>
              <a:t>dsjson</a:t>
            </a:r>
            <a:r>
              <a:rPr lang="en-US" sz="3600" dirty="0"/>
              <a:t> -c               --</a:t>
            </a:r>
            <a:r>
              <a:rPr lang="en-US" sz="3600" dirty="0" err="1"/>
              <a:t>power_t</a:t>
            </a:r>
            <a:r>
              <a:rPr lang="en-US" sz="3600" dirty="0"/>
              <a:t> 0 -l 0.0005 -q GT -q ME -q MR -q OE</a:t>
            </a:r>
          </a:p>
          <a:p>
            <a:pPr algn="ctr">
              <a:spcAft>
                <a:spcPts val="800"/>
              </a:spcAft>
            </a:pPr>
            <a:r>
              <a:rPr lang="en-US" sz="3600" b="1" dirty="0"/>
              <a:t>Value: 0.222949</a:t>
            </a:r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266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Evaluating exploration algorithms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DE87A-3CF3-4F3D-97D5-5EC68F4D7F80}"/>
              </a:ext>
            </a:extLst>
          </p:cNvPr>
          <p:cNvSpPr txBox="1"/>
          <p:nvPr/>
        </p:nvSpPr>
        <p:spPr>
          <a:xfrm>
            <a:off x="19911" y="1212848"/>
            <a:ext cx="12370526" cy="329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Pick a policy class and exploration algorithm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Rejection sampling to evaluate </a:t>
            </a:r>
          </a:p>
          <a:p>
            <a:pPr>
              <a:spcAft>
                <a:spcPts val="800"/>
              </a:spcAft>
            </a:pPr>
            <a:r>
              <a:rPr lang="en-US" sz="3200" dirty="0" err="1"/>
              <a:t>vw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--</a:t>
            </a:r>
            <a:r>
              <a:rPr lang="en-US" sz="3200" b="1" dirty="0" err="1">
                <a:solidFill>
                  <a:srgbClr val="FF0000"/>
                </a:solidFill>
              </a:rPr>
              <a:t>explore_eval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-d </a:t>
            </a:r>
            <a:r>
              <a:rPr lang="en-US" sz="3200" dirty="0" err="1"/>
              <a:t>complex.moreclicks.json</a:t>
            </a:r>
            <a:r>
              <a:rPr lang="en-US" sz="3200" dirty="0"/>
              <a:t> --</a:t>
            </a:r>
            <a:r>
              <a:rPr lang="en-US" sz="3200" dirty="0" err="1"/>
              <a:t>dsjson</a:t>
            </a:r>
            <a:r>
              <a:rPr lang="en-US" sz="3200" dirty="0"/>
              <a:t> -c --</a:t>
            </a:r>
            <a:r>
              <a:rPr lang="en-US" sz="3200" dirty="0" err="1"/>
              <a:t>power_t</a:t>
            </a:r>
            <a:r>
              <a:rPr lang="en-US" sz="3200" dirty="0"/>
              <a:t> 0 -l 0.0005 -q GT -q ME -q MR -q OE --epsilon 0.1</a:t>
            </a:r>
          </a:p>
          <a:p>
            <a:pPr>
              <a:spcAft>
                <a:spcPts val="800"/>
              </a:spcAft>
            </a:pPr>
            <a:endParaRPr lang="en-US" sz="2400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42311857-3BF5-4ED9-AC4A-E70B1BE007AF}"/>
              </a:ext>
            </a:extLst>
          </p:cNvPr>
          <p:cNvSpPr/>
          <p:nvPr/>
        </p:nvSpPr>
        <p:spPr bwMode="auto">
          <a:xfrm>
            <a:off x="427037" y="4183062"/>
            <a:ext cx="3226526" cy="1524000"/>
          </a:xfrm>
          <a:prstGeom prst="wedgeEllipseCallout">
            <a:avLst>
              <a:gd name="adj1" fmla="val 82"/>
              <a:gd name="adj2" fmla="val -109975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Evaluate exploration algorithm</a:t>
            </a:r>
          </a:p>
        </p:txBody>
      </p:sp>
    </p:spTree>
    <p:extLst>
      <p:ext uri="{BB962C8B-B14F-4D97-AF65-F5344CB8AC3E}">
        <p14:creationId xmlns:p14="http://schemas.microsoft.com/office/powerpoint/2010/main" val="217801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6043F65-7D53-460C-A90E-2463B66D8FEC}"/>
              </a:ext>
            </a:extLst>
          </p:cNvPr>
          <p:cNvSpPr/>
          <p:nvPr/>
        </p:nvSpPr>
        <p:spPr bwMode="auto">
          <a:xfrm>
            <a:off x="5151437" y="3649662"/>
            <a:ext cx="1600200" cy="1585641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EE4583-7015-4269-B348-8F4405B2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A recipe for success?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7BC2F-A585-42DF-A97A-9A26C59A5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37" y="1592262"/>
            <a:ext cx="12117387" cy="1292662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Implement the learning algorithm</a:t>
            </a:r>
          </a:p>
          <a:p>
            <a:r>
              <a:rPr lang="en-US" dirty="0">
                <a:latin typeface="+mn-lt"/>
              </a:rPr>
              <a:t>Integrate with application</a:t>
            </a:r>
            <a:endParaRPr lang="en-US" sz="3600" dirty="0">
              <a:latin typeface="+mn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C30AD4-2372-4351-9543-6DDEAB61FDC9}"/>
              </a:ext>
            </a:extLst>
          </p:cNvPr>
          <p:cNvSpPr txBox="1"/>
          <p:nvPr/>
        </p:nvSpPr>
        <p:spPr>
          <a:xfrm>
            <a:off x="5572382" y="3860845"/>
            <a:ext cx="989182" cy="981807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Segoe UI"/>
              </a:rPr>
              <a:t>Learn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849B314-0CED-4187-B361-2217BE0FCB55}"/>
              </a:ext>
            </a:extLst>
          </p:cNvPr>
          <p:cNvSpPr/>
          <p:nvPr/>
        </p:nvSpPr>
        <p:spPr bwMode="auto">
          <a:xfrm>
            <a:off x="7742237" y="1744662"/>
            <a:ext cx="1600200" cy="1585641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F306DD-FB1B-4380-BFE6-040EC30B3DBE}"/>
              </a:ext>
            </a:extLst>
          </p:cNvPr>
          <p:cNvSpPr txBox="1"/>
          <p:nvPr/>
        </p:nvSpPr>
        <p:spPr>
          <a:xfrm>
            <a:off x="8163182" y="1955845"/>
            <a:ext cx="835806" cy="981807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0000"/>
                </a:solidFill>
                <a:latin typeface="Segoe UI"/>
              </a:rPr>
              <a:t>App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 err="1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A972CC9-DAFB-458F-9615-902E421CCD11}"/>
              </a:ext>
            </a:extLst>
          </p:cNvPr>
          <p:cNvCxnSpPr/>
          <p:nvPr/>
        </p:nvCxnSpPr>
        <p:spPr>
          <a:xfrm flipV="1">
            <a:off x="6561564" y="2887662"/>
            <a:ext cx="1180673" cy="76200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8131402-F6B2-4638-8E86-C54135D12208}"/>
              </a:ext>
            </a:extLst>
          </p:cNvPr>
          <p:cNvCxnSpPr>
            <a:cxnSpLocks/>
          </p:cNvCxnSpPr>
          <p:nvPr/>
        </p:nvCxnSpPr>
        <p:spPr>
          <a:xfrm flipH="1">
            <a:off x="6751637" y="3330303"/>
            <a:ext cx="1295400" cy="852759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215392C4-948F-43BC-819F-1142D6D5C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28" y="3343413"/>
            <a:ext cx="3962400" cy="30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14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Evaluating exploration algorithms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DE87A-3CF3-4F3D-97D5-5EC68F4D7F80}"/>
              </a:ext>
            </a:extLst>
          </p:cNvPr>
          <p:cNvSpPr txBox="1"/>
          <p:nvPr/>
        </p:nvSpPr>
        <p:spPr>
          <a:xfrm>
            <a:off x="19911" y="1212848"/>
            <a:ext cx="12370526" cy="329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Pick a policy class and exploration algorithm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Rejection sampling to evaluate </a:t>
            </a:r>
          </a:p>
          <a:p>
            <a:pPr>
              <a:spcAft>
                <a:spcPts val="800"/>
              </a:spcAft>
            </a:pPr>
            <a:r>
              <a:rPr lang="en-US" sz="3200" dirty="0" err="1"/>
              <a:t>vw</a:t>
            </a:r>
            <a:r>
              <a:rPr lang="en-US" sz="3200" dirty="0"/>
              <a:t> --</a:t>
            </a:r>
            <a:r>
              <a:rPr lang="en-US" sz="3200" dirty="0" err="1"/>
              <a:t>explore_eval</a:t>
            </a:r>
            <a:r>
              <a:rPr lang="en-US" sz="3200" dirty="0"/>
              <a:t> -d </a:t>
            </a:r>
            <a:r>
              <a:rPr lang="en-US" sz="3200" dirty="0" err="1"/>
              <a:t>complex.moreclicks.json</a:t>
            </a:r>
            <a:r>
              <a:rPr lang="en-US" sz="3200" dirty="0"/>
              <a:t> --</a:t>
            </a:r>
            <a:r>
              <a:rPr lang="en-US" sz="3200" dirty="0" err="1"/>
              <a:t>dsjson</a:t>
            </a:r>
            <a:r>
              <a:rPr lang="en-US" sz="3200" dirty="0"/>
              <a:t> -c --</a:t>
            </a:r>
            <a:r>
              <a:rPr lang="en-US" sz="3200" dirty="0" err="1"/>
              <a:t>power_t</a:t>
            </a:r>
            <a:r>
              <a:rPr lang="en-US" sz="3200" dirty="0"/>
              <a:t> 0 -l 0.0005 -q GT -q ME -q MR -q OE </a:t>
            </a:r>
            <a:r>
              <a:rPr lang="en-US" sz="3200" b="1" dirty="0">
                <a:solidFill>
                  <a:srgbClr val="FF0000"/>
                </a:solidFill>
              </a:rPr>
              <a:t>--epsilon 0.1</a:t>
            </a:r>
          </a:p>
          <a:p>
            <a:pPr>
              <a:spcAft>
                <a:spcPts val="800"/>
              </a:spcAft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id="{42311857-3BF5-4ED9-AC4A-E70B1BE007AF}"/>
                  </a:ext>
                </a:extLst>
              </p:cNvPr>
              <p:cNvSpPr/>
              <p:nvPr/>
            </p:nvSpPr>
            <p:spPr bwMode="auto">
              <a:xfrm>
                <a:off x="6980237" y="4259262"/>
                <a:ext cx="2286000" cy="914400"/>
              </a:xfrm>
              <a:prstGeom prst="wedgeEllipseCallout">
                <a:avLst>
                  <a:gd name="adj1" fmla="val 82"/>
                  <a:gd name="adj2" fmla="val -109975"/>
                </a:avLst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2400" b="0" i="1" dirty="0" smtClean="0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Cambria Math" panose="02040503050406030204" pitchFamily="18" charset="0"/>
                        <a:ea typeface="Segoe UI" pitchFamily="34" charset="0"/>
                        <a:cs typeface="Segoe UI" pitchFamily="34" charset="0"/>
                      </a:rPr>
                      <m:t>𝜖</m:t>
                    </m:r>
                  </m:oMath>
                </a14:m>
                <a:r>
                  <a:rPr lang="en-US" sz="24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-greedy</a:t>
                </a:r>
              </a:p>
            </p:txBody>
          </p:sp>
        </mc:Choice>
        <mc:Fallback xmlns="">
          <p:sp>
            <p:nvSpPr>
              <p:cNvPr id="4" name="Speech Bubble: Oval 3">
                <a:extLst>
                  <a:ext uri="{FF2B5EF4-FFF2-40B4-BE49-F238E27FC236}">
                    <a16:creationId xmlns:a16="http://schemas.microsoft.com/office/drawing/2014/main" id="{42311857-3BF5-4ED9-AC4A-E70B1BE00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0237" y="4259262"/>
                <a:ext cx="2286000" cy="914400"/>
              </a:xfrm>
              <a:prstGeom prst="wedgeEllipseCallout">
                <a:avLst>
                  <a:gd name="adj1" fmla="val 82"/>
                  <a:gd name="adj2" fmla="val -109975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noFill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57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Evaluating exploration algorithms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DE87A-3CF3-4F3D-97D5-5EC68F4D7F80}"/>
              </a:ext>
            </a:extLst>
          </p:cNvPr>
          <p:cNvSpPr txBox="1"/>
          <p:nvPr/>
        </p:nvSpPr>
        <p:spPr>
          <a:xfrm>
            <a:off x="19911" y="1212848"/>
            <a:ext cx="12370526" cy="424321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Pick a policy class and exploration algorithm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Rejection sampling to evaluate </a:t>
            </a:r>
          </a:p>
          <a:p>
            <a:pPr>
              <a:spcAft>
                <a:spcPts val="800"/>
              </a:spcAft>
            </a:pPr>
            <a:r>
              <a:rPr lang="en-US" sz="3200" dirty="0" err="1"/>
              <a:t>vw</a:t>
            </a:r>
            <a:r>
              <a:rPr lang="en-US" sz="3200" dirty="0"/>
              <a:t> --</a:t>
            </a:r>
            <a:r>
              <a:rPr lang="en-US" sz="3200" dirty="0" err="1"/>
              <a:t>explore_eval</a:t>
            </a:r>
            <a:r>
              <a:rPr lang="en-US" sz="3200" dirty="0"/>
              <a:t> -d </a:t>
            </a:r>
            <a:r>
              <a:rPr lang="en-US" sz="3200" dirty="0" err="1"/>
              <a:t>complex.moreclicks.json</a:t>
            </a:r>
            <a:r>
              <a:rPr lang="en-US" sz="3200" dirty="0"/>
              <a:t> --</a:t>
            </a:r>
            <a:r>
              <a:rPr lang="en-US" sz="3200" dirty="0" err="1"/>
              <a:t>dsjson</a:t>
            </a:r>
            <a:r>
              <a:rPr lang="en-US" sz="3200" dirty="0"/>
              <a:t> -c --</a:t>
            </a:r>
            <a:r>
              <a:rPr lang="en-US" sz="3200" dirty="0" err="1"/>
              <a:t>power_t</a:t>
            </a:r>
            <a:r>
              <a:rPr lang="en-US" sz="3200" dirty="0"/>
              <a:t> 0 -l 0.0005 -q GT -q ME -q MR -q OE --epsilon 0.1</a:t>
            </a:r>
          </a:p>
          <a:p>
            <a:pPr algn="ctr">
              <a:spcAft>
                <a:spcPts val="800"/>
              </a:spcAft>
            </a:pPr>
            <a:r>
              <a:rPr lang="en-US" sz="3200" b="1" dirty="0"/>
              <a:t>Value: 0.153581</a:t>
            </a:r>
          </a:p>
          <a:p>
            <a:pPr>
              <a:spcAft>
                <a:spcPts val="800"/>
              </a:spcAft>
            </a:pPr>
            <a:endParaRPr lang="en-US" sz="2400" dirty="0"/>
          </a:p>
          <a:p>
            <a:pPr>
              <a:spcAft>
                <a:spcPts val="8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792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Evaluating exploration algorithms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DE87A-3CF3-4F3D-97D5-5EC68F4D7F80}"/>
              </a:ext>
            </a:extLst>
          </p:cNvPr>
          <p:cNvSpPr txBox="1"/>
          <p:nvPr/>
        </p:nvSpPr>
        <p:spPr>
          <a:xfrm>
            <a:off x="19911" y="1212848"/>
            <a:ext cx="12370526" cy="545380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Pick a policy class and exploration algorithm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Rejection sampling to evaluate </a:t>
            </a:r>
          </a:p>
          <a:p>
            <a:pPr>
              <a:spcAft>
                <a:spcPts val="800"/>
              </a:spcAft>
            </a:pPr>
            <a:r>
              <a:rPr lang="en-US" sz="3200" dirty="0" err="1"/>
              <a:t>vw</a:t>
            </a:r>
            <a:r>
              <a:rPr lang="en-US" sz="3200" dirty="0"/>
              <a:t> --</a:t>
            </a:r>
            <a:r>
              <a:rPr lang="en-US" sz="3200" dirty="0" err="1"/>
              <a:t>explore_eval</a:t>
            </a:r>
            <a:r>
              <a:rPr lang="en-US" sz="3200" dirty="0"/>
              <a:t> -d </a:t>
            </a:r>
            <a:r>
              <a:rPr lang="en-US" sz="3200" dirty="0" err="1"/>
              <a:t>complex.moreclicks.json</a:t>
            </a:r>
            <a:r>
              <a:rPr lang="en-US" sz="3200" dirty="0"/>
              <a:t> --</a:t>
            </a:r>
            <a:r>
              <a:rPr lang="en-US" sz="3200" dirty="0" err="1"/>
              <a:t>dsjson</a:t>
            </a:r>
            <a:r>
              <a:rPr lang="en-US" sz="3200" dirty="0"/>
              <a:t> -c --</a:t>
            </a:r>
            <a:r>
              <a:rPr lang="en-US" sz="3200" dirty="0" err="1"/>
              <a:t>power_t</a:t>
            </a:r>
            <a:r>
              <a:rPr lang="en-US" sz="3200" dirty="0"/>
              <a:t> 0 -l 0.0005 -q GT -q ME -q MR -q OE --epsilon 0.1</a:t>
            </a:r>
          </a:p>
          <a:p>
            <a:pPr algn="ctr">
              <a:spcAft>
                <a:spcPts val="800"/>
              </a:spcAft>
            </a:pPr>
            <a:r>
              <a:rPr lang="en-US" sz="3200" b="1" dirty="0"/>
              <a:t>Value: 0.153581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 err="1"/>
              <a:t>vw</a:t>
            </a:r>
            <a:r>
              <a:rPr lang="en-US" sz="3200" dirty="0"/>
              <a:t> --</a:t>
            </a:r>
            <a:r>
              <a:rPr lang="en-US" sz="3200" dirty="0" err="1"/>
              <a:t>explore_eval</a:t>
            </a:r>
            <a:r>
              <a:rPr lang="en-US" sz="3200" dirty="0"/>
              <a:t> -d </a:t>
            </a:r>
            <a:r>
              <a:rPr lang="en-US" sz="3200" dirty="0" err="1"/>
              <a:t>complex.moreclicks.json</a:t>
            </a:r>
            <a:r>
              <a:rPr lang="en-US" sz="3200" dirty="0"/>
              <a:t> --</a:t>
            </a:r>
            <a:r>
              <a:rPr lang="en-US" sz="3200" dirty="0" err="1"/>
              <a:t>dsjson</a:t>
            </a:r>
            <a:r>
              <a:rPr lang="en-US" sz="3200" dirty="0"/>
              <a:t> -c --</a:t>
            </a:r>
            <a:r>
              <a:rPr lang="en-US" sz="3200" dirty="0" err="1"/>
              <a:t>power_t</a:t>
            </a:r>
            <a:r>
              <a:rPr lang="en-US" sz="3200" dirty="0"/>
              <a:t> 0 -l 0.00025 -q GT -q ME -q MR -q OE </a:t>
            </a:r>
            <a:r>
              <a:rPr lang="en-US" sz="3200" b="1" dirty="0">
                <a:solidFill>
                  <a:srgbClr val="FF0000"/>
                </a:solidFill>
              </a:rPr>
              <a:t>--cover 4 --epsilon 0.05</a:t>
            </a:r>
          </a:p>
          <a:p>
            <a:pPr>
              <a:spcAft>
                <a:spcPts val="800"/>
              </a:spcAft>
            </a:pPr>
            <a:endParaRPr lang="en-US" sz="2400" dirty="0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3E8A100-3361-41F4-A515-4DCF9C4DFF8A}"/>
              </a:ext>
            </a:extLst>
          </p:cNvPr>
          <p:cNvSpPr/>
          <p:nvPr/>
        </p:nvSpPr>
        <p:spPr bwMode="auto">
          <a:xfrm>
            <a:off x="7132637" y="3497262"/>
            <a:ext cx="3581400" cy="1143000"/>
          </a:xfrm>
          <a:prstGeom prst="wedgeEllipseCallout">
            <a:avLst>
              <a:gd name="adj1" fmla="val -22312"/>
              <a:gd name="adj2" fmla="val 139168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Online cover [</a:t>
            </a:r>
            <a:r>
              <a:rPr lang="en-US" sz="2400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A</a:t>
            </a: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HK</a:t>
            </a:r>
            <a:r>
              <a:rPr lang="en-US" sz="2400" dirty="0">
                <a:solidFill>
                  <a:srgbClr val="FF0000"/>
                </a:solidFill>
                <a:ea typeface="Segoe UI" pitchFamily="34" charset="0"/>
                <a:cs typeface="Segoe UI" pitchFamily="34" charset="0"/>
              </a:rPr>
              <a:t>L</a:t>
            </a: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LS ‘14]</a:t>
            </a:r>
          </a:p>
        </p:txBody>
      </p:sp>
    </p:spTree>
    <p:extLst>
      <p:ext uri="{BB962C8B-B14F-4D97-AF65-F5344CB8AC3E}">
        <p14:creationId xmlns:p14="http://schemas.microsoft.com/office/powerpoint/2010/main" val="187765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Evaluating exploration algorithms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DE87A-3CF3-4F3D-97D5-5EC68F4D7F80}"/>
              </a:ext>
            </a:extLst>
          </p:cNvPr>
          <p:cNvSpPr txBox="1"/>
          <p:nvPr/>
        </p:nvSpPr>
        <p:spPr>
          <a:xfrm>
            <a:off x="19911" y="1212848"/>
            <a:ext cx="12370526" cy="604883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Pick a policy class and exploration algorithm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US" sz="3600" dirty="0"/>
              <a:t>Rejection sampling to evaluate </a:t>
            </a:r>
          </a:p>
          <a:p>
            <a:pPr>
              <a:spcAft>
                <a:spcPts val="800"/>
              </a:spcAft>
            </a:pPr>
            <a:r>
              <a:rPr lang="en-US" sz="3200" dirty="0" err="1"/>
              <a:t>vw</a:t>
            </a:r>
            <a:r>
              <a:rPr lang="en-US" sz="3200" dirty="0"/>
              <a:t> --</a:t>
            </a:r>
            <a:r>
              <a:rPr lang="en-US" sz="3200" dirty="0" err="1"/>
              <a:t>explore_eval</a:t>
            </a:r>
            <a:r>
              <a:rPr lang="en-US" sz="3200" dirty="0"/>
              <a:t> -d </a:t>
            </a:r>
            <a:r>
              <a:rPr lang="en-US" sz="3200" dirty="0" err="1"/>
              <a:t>complex.moreclicks.json</a:t>
            </a:r>
            <a:r>
              <a:rPr lang="en-US" sz="3200" dirty="0"/>
              <a:t> --</a:t>
            </a:r>
            <a:r>
              <a:rPr lang="en-US" sz="3200" dirty="0" err="1"/>
              <a:t>dsjson</a:t>
            </a:r>
            <a:r>
              <a:rPr lang="en-US" sz="3200" dirty="0"/>
              <a:t> -c --</a:t>
            </a:r>
            <a:r>
              <a:rPr lang="en-US" sz="3200" dirty="0" err="1"/>
              <a:t>power_t</a:t>
            </a:r>
            <a:r>
              <a:rPr lang="en-US" sz="3200" dirty="0"/>
              <a:t> 0 -l 0.0005 -q GT -q ME -q MR -q OE --epsilon 0.1</a:t>
            </a:r>
          </a:p>
          <a:p>
            <a:pPr algn="ctr">
              <a:spcAft>
                <a:spcPts val="800"/>
              </a:spcAft>
            </a:pPr>
            <a:r>
              <a:rPr lang="en-US" sz="3200" b="1" dirty="0"/>
              <a:t>Value: 0.153581</a:t>
            </a:r>
          </a:p>
          <a:p>
            <a:pPr>
              <a:spcAft>
                <a:spcPts val="800"/>
              </a:spcAft>
            </a:pPr>
            <a:endParaRPr lang="en-US" sz="3200" dirty="0"/>
          </a:p>
          <a:p>
            <a:pPr>
              <a:spcAft>
                <a:spcPts val="800"/>
              </a:spcAft>
            </a:pPr>
            <a:r>
              <a:rPr lang="en-US" sz="3200" dirty="0" err="1"/>
              <a:t>vw</a:t>
            </a:r>
            <a:r>
              <a:rPr lang="en-US" sz="3200" dirty="0"/>
              <a:t> --</a:t>
            </a:r>
            <a:r>
              <a:rPr lang="en-US" sz="3200" dirty="0" err="1"/>
              <a:t>explore_eval</a:t>
            </a:r>
            <a:r>
              <a:rPr lang="en-US" sz="3200" dirty="0"/>
              <a:t> -d </a:t>
            </a:r>
            <a:r>
              <a:rPr lang="en-US" sz="3200" dirty="0" err="1"/>
              <a:t>complex.moreclicks.json</a:t>
            </a:r>
            <a:r>
              <a:rPr lang="en-US" sz="3200" dirty="0"/>
              <a:t> --</a:t>
            </a:r>
            <a:r>
              <a:rPr lang="en-US" sz="3200" dirty="0" err="1"/>
              <a:t>dsjson</a:t>
            </a:r>
            <a:r>
              <a:rPr lang="en-US" sz="3200" dirty="0"/>
              <a:t> -c --</a:t>
            </a:r>
            <a:r>
              <a:rPr lang="en-US" sz="3200" dirty="0" err="1"/>
              <a:t>power_t</a:t>
            </a:r>
            <a:r>
              <a:rPr lang="en-US" sz="3200" dirty="0"/>
              <a:t> 0 -l 0.00025 -q GT -q ME -q MR -q OE </a:t>
            </a:r>
            <a:r>
              <a:rPr lang="en-US" sz="3200" b="1" dirty="0">
                <a:solidFill>
                  <a:srgbClr val="FF0000"/>
                </a:solidFill>
              </a:rPr>
              <a:t>--cover 4 --epsilon 0.05</a:t>
            </a:r>
          </a:p>
          <a:p>
            <a:pPr algn="ctr">
              <a:spcAft>
                <a:spcPts val="800"/>
              </a:spcAft>
            </a:pPr>
            <a:r>
              <a:rPr lang="en-US" sz="3200" b="1" dirty="0"/>
              <a:t>Value: 0.207942</a:t>
            </a:r>
          </a:p>
          <a:p>
            <a:pPr>
              <a:spcAft>
                <a:spcPts val="8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227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37" y="144462"/>
            <a:ext cx="11889564" cy="917575"/>
          </a:xfrm>
        </p:spPr>
        <p:txBody>
          <a:bodyPr/>
          <a:lstStyle/>
          <a:p>
            <a:r>
              <a:rPr lang="en-US" sz="6120" dirty="0"/>
              <a:t>Concluding Remarks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DE87A-3CF3-4F3D-97D5-5EC68F4D7F80}"/>
              </a:ext>
            </a:extLst>
          </p:cNvPr>
          <p:cNvSpPr txBox="1"/>
          <p:nvPr/>
        </p:nvSpPr>
        <p:spPr>
          <a:xfrm>
            <a:off x="19911" y="1212848"/>
            <a:ext cx="12370526" cy="534300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571500" indent="-5715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Contextual bandits research mature for consumption</a:t>
            </a:r>
          </a:p>
          <a:p>
            <a:pPr marL="571500" indent="-5715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More advanced questions like non-stationarity still open</a:t>
            </a:r>
          </a:p>
          <a:p>
            <a:pPr marL="571500" indent="-5715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Enables problems well beyond supervised learning and works much more easily than general RL</a:t>
            </a:r>
          </a:p>
          <a:p>
            <a:pPr marL="571500" indent="-5715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571500" indent="-5715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More automatic algorithms?</a:t>
            </a:r>
          </a:p>
          <a:p>
            <a:pPr marL="571500" indent="-5715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Broader subsets of RL?</a:t>
            </a:r>
          </a:p>
          <a:p>
            <a:pPr marL="571500" indent="-5715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New applications?</a:t>
            </a:r>
          </a:p>
        </p:txBody>
      </p:sp>
    </p:spTree>
    <p:extLst>
      <p:ext uri="{BB962C8B-B14F-4D97-AF65-F5344CB8AC3E}">
        <p14:creationId xmlns:p14="http://schemas.microsoft.com/office/powerpoint/2010/main" val="307310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9CFB46-8E4D-428F-9B81-9CED0E918E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082" y="566110"/>
            <a:ext cx="11888787" cy="616784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Hackathon project: Type with EEG</a:t>
            </a:r>
          </a:p>
          <a:p>
            <a:r>
              <a:rPr lang="en-US" dirty="0"/>
              <a:t>Initial supervised labels give gestures for characters</a:t>
            </a:r>
          </a:p>
          <a:p>
            <a:r>
              <a:rPr lang="en-US" dirty="0"/>
              <a:t>Tailored to user with Decision Service predicting next letter</a:t>
            </a:r>
          </a:p>
          <a:p>
            <a:r>
              <a:rPr lang="en-US"/>
              <a:t>Video at </a:t>
            </a:r>
            <a:r>
              <a:rPr lang="en-US">
                <a:hlinkClick r:id="rId2"/>
              </a:rPr>
              <a:t>https://ds.microsoft.com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9D46CB-455E-494D-A54E-307C18759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37" y="732075"/>
            <a:ext cx="4594815" cy="33692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C1DF2D-7239-4800-BD39-28A273FB88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237" y="732074"/>
            <a:ext cx="4318331" cy="3369247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96EDDF2F-2044-4163-9176-9DCDE32526BE}"/>
              </a:ext>
            </a:extLst>
          </p:cNvPr>
          <p:cNvSpPr/>
          <p:nvPr/>
        </p:nvSpPr>
        <p:spPr bwMode="auto">
          <a:xfrm>
            <a:off x="268805" y="2201862"/>
            <a:ext cx="1447800" cy="612648"/>
          </a:xfrm>
          <a:prstGeom prst="wedgeEllipseCallout">
            <a:avLst>
              <a:gd name="adj1" fmla="val 56661"/>
              <a:gd name="adj2" fmla="val 95194"/>
            </a:avLst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EEG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F77785-68AA-4C40-9099-2A2947E3C7C8}"/>
              </a:ext>
            </a:extLst>
          </p:cNvPr>
          <p:cNvSpPr txBox="1"/>
          <p:nvPr/>
        </p:nvSpPr>
        <p:spPr>
          <a:xfrm>
            <a:off x="1937020" y="10724"/>
            <a:ext cx="2946448" cy="6832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Initial supervision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0F711D-714A-4E39-97B7-2F9BB7C94522}"/>
              </a:ext>
            </a:extLst>
          </p:cNvPr>
          <p:cNvSpPr txBox="1"/>
          <p:nvPr/>
        </p:nvSpPr>
        <p:spPr>
          <a:xfrm>
            <a:off x="7518074" y="10723"/>
            <a:ext cx="3242656" cy="6832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rPr>
              <a:t>CB personalization</a:t>
            </a:r>
          </a:p>
        </p:txBody>
      </p:sp>
    </p:spTree>
    <p:extLst>
      <p:ext uri="{BB962C8B-B14F-4D97-AF65-F5344CB8AC3E}">
        <p14:creationId xmlns:p14="http://schemas.microsoft.com/office/powerpoint/2010/main" val="26943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78754" y="-4828"/>
            <a:ext cx="4683013" cy="849463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Acknowledgements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C5C61D1-9EA7-47DF-9349-6E982BD05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05214"/>
              </p:ext>
            </p:extLst>
          </p:nvPr>
        </p:nvGraphicFramePr>
        <p:xfrm>
          <a:off x="4049" y="1058862"/>
          <a:ext cx="12432426" cy="4755434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3379689">
                  <a:extLst>
                    <a:ext uri="{9D8B030D-6E8A-4147-A177-3AD203B41FA5}">
                      <a16:colId xmlns:a16="http://schemas.microsoft.com/office/drawing/2014/main" val="605398459"/>
                    </a:ext>
                  </a:extLst>
                </a:gridCol>
                <a:gridCol w="3500391">
                  <a:extLst>
                    <a:ext uri="{9D8B030D-6E8A-4147-A177-3AD203B41FA5}">
                      <a16:colId xmlns:a16="http://schemas.microsoft.com/office/drawing/2014/main" val="3729715606"/>
                    </a:ext>
                  </a:extLst>
                </a:gridCol>
                <a:gridCol w="2351681">
                  <a:extLst>
                    <a:ext uri="{9D8B030D-6E8A-4147-A177-3AD203B41FA5}">
                      <a16:colId xmlns:a16="http://schemas.microsoft.com/office/drawing/2014/main" val="2200737967"/>
                    </a:ext>
                  </a:extLst>
                </a:gridCol>
                <a:gridCol w="3200665">
                  <a:extLst>
                    <a:ext uri="{9D8B030D-6E8A-4147-A177-3AD203B41FA5}">
                      <a16:colId xmlns:a16="http://schemas.microsoft.com/office/drawing/2014/main" val="1047386173"/>
                    </a:ext>
                  </a:extLst>
                </a:gridCol>
              </a:tblGrid>
              <a:tr h="615983">
                <a:tc>
                  <a:txBody>
                    <a:bodyPr/>
                    <a:lstStyle/>
                    <a:p>
                      <a:r>
                        <a:rPr lang="en-US" sz="2400" dirty="0"/>
                        <a:t>Lihong Li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Tong Zhang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Siddhartha Sen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Haipeng Luo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682515"/>
                  </a:ext>
                </a:extLst>
              </a:tr>
              <a:tr h="546785">
                <a:tc>
                  <a:txBody>
                    <a:bodyPr/>
                    <a:lstStyle/>
                    <a:p>
                      <a:r>
                        <a:rPr lang="en-US" sz="2400" dirty="0"/>
                        <a:t>Wei Chu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Daniel Hsu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Alex Slivkins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Behnam Neyshabur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306921"/>
                  </a:ext>
                </a:extLst>
              </a:tr>
              <a:tr h="543349">
                <a:tc>
                  <a:txBody>
                    <a:bodyPr/>
                    <a:lstStyle/>
                    <a:p>
                      <a:r>
                        <a:rPr lang="en-US" sz="2400" dirty="0"/>
                        <a:t>Robert Schapire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Nikos Karampatziakis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Stephen Lee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Akshay Krishnamurthy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4653413"/>
                  </a:ext>
                </a:extLst>
              </a:tr>
              <a:tr h="523451">
                <a:tc>
                  <a:txBody>
                    <a:bodyPr/>
                    <a:lstStyle/>
                    <a:p>
                      <a:r>
                        <a:rPr lang="en-US" sz="2400" dirty="0"/>
                        <a:t>Miroslav Dudik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Satyen Kale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Jiaji Li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Adith Swaminathan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7147479"/>
                  </a:ext>
                </a:extLst>
              </a:tr>
              <a:tr h="582733">
                <a:tc>
                  <a:txBody>
                    <a:bodyPr/>
                    <a:lstStyle/>
                    <a:p>
                      <a:r>
                        <a:rPr lang="en-US" sz="2400" dirty="0"/>
                        <a:t>Alina Beygelzimer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Lev Reyzin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Dan Melamed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Damien Jose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3183525"/>
                  </a:ext>
                </a:extLst>
              </a:tr>
              <a:tr h="502318">
                <a:tc>
                  <a:txBody>
                    <a:bodyPr/>
                    <a:lstStyle/>
                    <a:p>
                      <a:r>
                        <a:rPr lang="en-US" sz="2400" dirty="0" err="1"/>
                        <a:t>Avrim</a:t>
                      </a:r>
                      <a:r>
                        <a:rPr lang="en-US" sz="2400" dirty="0"/>
                        <a:t> Blum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Sarah Bird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Gal Oshri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Imed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Zitouni</a:t>
                      </a:r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175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Adam Kalai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Markus Cozowicz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Oswaldo Ribas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Luong Hoang</a:t>
                      </a:r>
                    </a:p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202984"/>
                  </a:ext>
                </a:extLst>
              </a:tr>
              <a:tr h="502318">
                <a:tc>
                  <a:txBody>
                    <a:bodyPr/>
                    <a:lstStyle/>
                    <a:p>
                      <a:r>
                        <a:rPr lang="en-US" sz="2400" dirty="0"/>
                        <a:t>Dumitru Erhan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51338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495FB78-DBAA-4F3E-9A16-8A23D487517C}"/>
              </a:ext>
            </a:extLst>
          </p:cNvPr>
          <p:cNvSpPr txBox="1"/>
          <p:nvPr/>
        </p:nvSpPr>
        <p:spPr>
          <a:xfrm>
            <a:off x="4778585" y="6318991"/>
            <a:ext cx="2883353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and many others….</a:t>
            </a:r>
          </a:p>
        </p:txBody>
      </p:sp>
    </p:spTree>
    <p:extLst>
      <p:ext uri="{BB962C8B-B14F-4D97-AF65-F5344CB8AC3E}">
        <p14:creationId xmlns:p14="http://schemas.microsoft.com/office/powerpoint/2010/main" val="2149371105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81" y="373062"/>
            <a:ext cx="6797310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3969" y="5479745"/>
            <a:ext cx="10496143" cy="1480405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Thank You!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Detailed references on </a:t>
            </a:r>
            <a:r>
              <a:rPr lang="en-US" sz="4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hlinkClick r:id="rId3"/>
              </a:rPr>
              <a:t>http://hunch.net/~rwil</a:t>
            </a:r>
            <a:r>
              <a:rPr lang="en-US" sz="40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964718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184100-68E5-4D0C-92F0-AE2BDD9EE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762" y="925512"/>
            <a:ext cx="68389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Illustration of failure modes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AFA187-6707-43AB-984D-7E0650F15FB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0" y="1363662"/>
                <a:ext cx="12163490" cy="3120854"/>
              </a:xfrm>
            </p:spPr>
            <p:txBody>
              <a:bodyPr/>
              <a:lstStyle/>
              <a:p>
                <a:r>
                  <a:rPr lang="en-US" dirty="0">
                    <a:latin typeface="+mn-lt"/>
                  </a:rPr>
                  <a:t>We took real exploration data and simulated failure modes</a:t>
                </a:r>
              </a:p>
              <a:p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Measure ability to offline evaluate and optimize</a:t>
                </a:r>
              </a:p>
              <a:p>
                <a:endParaRPr lang="en-US" dirty="0">
                  <a:latin typeface="+mn-lt"/>
                </a:endParaRPr>
              </a:p>
              <a:p>
                <a:r>
                  <a:rPr lang="en-US" b="1" dirty="0">
                    <a:latin typeface="+mn-lt"/>
                  </a:rPr>
                  <a:t>Baseline: Offline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𝟎𝟓</m:t>
                        </m:r>
                      </m:e>
                    </m:d>
                  </m:oMath>
                </a14:m>
                <a:r>
                  <a:rPr lang="en-US" b="1" dirty="0">
                    <a:latin typeface="+mn-lt"/>
                  </a:rPr>
                  <a:t> Online on the dataset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AFA187-6707-43AB-984D-7E0650F15F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0" y="1363662"/>
                <a:ext cx="12163490" cy="31208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12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Failure mode: wrong probabilities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163B610E-63FE-4504-9F94-C1C7B04AC46A}"/>
              </a:ext>
            </a:extLst>
          </p:cNvPr>
          <p:cNvSpPr/>
          <p:nvPr/>
        </p:nvSpPr>
        <p:spPr>
          <a:xfrm>
            <a:off x="4340040" y="4283254"/>
            <a:ext cx="2309517" cy="21853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35"/>
          </a:p>
        </p:txBody>
      </p:sp>
      <p:pic>
        <p:nvPicPr>
          <p:cNvPr id="5" name="Picture 2" descr="http://ts3.mm.bing.net/th?id=H.4894167970611314&amp;w=248&amp;h=188&amp;c=7&amp;rs=1&amp;pid=1.7">
            <a:extLst>
              <a:ext uri="{FF2B5EF4-FFF2-40B4-BE49-F238E27FC236}">
                <a16:creationId xmlns:a16="http://schemas.microsoft.com/office/drawing/2014/main" id="{DC218496-DB2F-4817-B16B-4AB9933EB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26" y="5720438"/>
            <a:ext cx="1064446" cy="605190"/>
          </a:xfrm>
          <a:prstGeom prst="rect">
            <a:avLst/>
          </a:prstGeom>
          <a:noFill/>
          <a:ex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B5D8DA-2660-4D76-80EC-693684D8AA80}"/>
              </a:ext>
            </a:extLst>
          </p:cNvPr>
          <p:cNvSpPr txBox="1"/>
          <p:nvPr/>
        </p:nvSpPr>
        <p:spPr>
          <a:xfrm>
            <a:off x="3170237" y="3326154"/>
            <a:ext cx="4661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Randomization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11DF8C8-5FFD-4CAA-8A97-37E473CBE1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97" b="94118" l="10000" r="90000">
                        <a14:foregroundMark x1="50313" y1="23025" x2="50313" y2="23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7" y="3802062"/>
            <a:ext cx="2705788" cy="25155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84DC0F-C452-409C-BE5C-8EC59C3B3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05" y="4419698"/>
            <a:ext cx="2120822" cy="1212726"/>
          </a:xfrm>
          <a:prstGeom prst="rect">
            <a:avLst/>
          </a:prstGeom>
        </p:spPr>
      </p:pic>
      <p:sp>
        <p:nvSpPr>
          <p:cNvPr id="9" name="Right Arrow 5">
            <a:extLst>
              <a:ext uri="{FF2B5EF4-FFF2-40B4-BE49-F238E27FC236}">
                <a16:creationId xmlns:a16="http://schemas.microsoft.com/office/drawing/2014/main" id="{305C8237-481E-4365-ADBB-5FBE8671FAA7}"/>
              </a:ext>
            </a:extLst>
          </p:cNvPr>
          <p:cNvSpPr/>
          <p:nvPr/>
        </p:nvSpPr>
        <p:spPr>
          <a:xfrm>
            <a:off x="2537991" y="4487239"/>
            <a:ext cx="1646870" cy="1145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5"/>
          </a:p>
        </p:txBody>
      </p:sp>
      <p:sp>
        <p:nvSpPr>
          <p:cNvPr id="10" name="Right Arrow 7">
            <a:extLst>
              <a:ext uri="{FF2B5EF4-FFF2-40B4-BE49-F238E27FC236}">
                <a16:creationId xmlns:a16="http://schemas.microsoft.com/office/drawing/2014/main" id="{CDDAF3D1-615F-4D7D-83AF-35483B2712B1}"/>
              </a:ext>
            </a:extLst>
          </p:cNvPr>
          <p:cNvSpPr/>
          <p:nvPr/>
        </p:nvSpPr>
        <p:spPr>
          <a:xfrm>
            <a:off x="6987436" y="4487239"/>
            <a:ext cx="1646870" cy="1145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5"/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05074F21-EAD5-42D2-975C-059CDCF23450}"/>
              </a:ext>
            </a:extLst>
          </p:cNvPr>
          <p:cNvSpPr/>
          <p:nvPr/>
        </p:nvSpPr>
        <p:spPr>
          <a:xfrm>
            <a:off x="4645385" y="4487240"/>
            <a:ext cx="1764198" cy="107797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79" dirty="0">
                <a:solidFill>
                  <a:srgbClr val="FF0000"/>
                </a:solidFill>
              </a:rPr>
              <a:t>Policy</a:t>
            </a:r>
          </a:p>
        </p:txBody>
      </p:sp>
    </p:spTree>
    <p:extLst>
      <p:ext uri="{BB962C8B-B14F-4D97-AF65-F5344CB8AC3E}">
        <p14:creationId xmlns:p14="http://schemas.microsoft.com/office/powerpoint/2010/main" val="344883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0F007-76EC-4634-83E3-21C0865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120" dirty="0"/>
              <a:t>Failure mode: wrong probabilities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FA187-6707-43AB-984D-7E0650F15F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363662"/>
            <a:ext cx="12163490" cy="1292662"/>
          </a:xfrm>
        </p:spPr>
        <p:txBody>
          <a:bodyPr/>
          <a:lstStyle/>
          <a:p>
            <a:r>
              <a:rPr lang="en-US" dirty="0">
                <a:latin typeface="+mn-lt"/>
              </a:rPr>
              <a:t>Logs record article shown to user, not chosen by algorithm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163B610E-63FE-4504-9F94-C1C7B04AC46A}"/>
              </a:ext>
            </a:extLst>
          </p:cNvPr>
          <p:cNvSpPr/>
          <p:nvPr/>
        </p:nvSpPr>
        <p:spPr>
          <a:xfrm>
            <a:off x="4340040" y="4283254"/>
            <a:ext cx="2309517" cy="21853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35"/>
          </a:p>
        </p:txBody>
      </p:sp>
      <p:pic>
        <p:nvPicPr>
          <p:cNvPr id="5" name="Picture 2" descr="http://ts3.mm.bing.net/th?id=H.4894167970611314&amp;w=248&amp;h=188&amp;c=7&amp;rs=1&amp;pid=1.7">
            <a:extLst>
              <a:ext uri="{FF2B5EF4-FFF2-40B4-BE49-F238E27FC236}">
                <a16:creationId xmlns:a16="http://schemas.microsoft.com/office/drawing/2014/main" id="{DC218496-DB2F-4817-B16B-4AB9933EB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26" y="5720438"/>
            <a:ext cx="1064446" cy="605190"/>
          </a:xfrm>
          <a:prstGeom prst="rect">
            <a:avLst/>
          </a:prstGeom>
          <a:noFill/>
          <a:ex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B5D8DA-2660-4D76-80EC-693684D8AA80}"/>
              </a:ext>
            </a:extLst>
          </p:cNvPr>
          <p:cNvSpPr txBox="1"/>
          <p:nvPr/>
        </p:nvSpPr>
        <p:spPr>
          <a:xfrm>
            <a:off x="3170237" y="3326154"/>
            <a:ext cx="4661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Randomization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511DF8C8-5FFD-4CAA-8A97-37E473CBE1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97" b="94118" l="10000" r="90000">
                        <a14:foregroundMark x1="50313" y1="23025" x2="50313" y2="230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7" y="3802062"/>
            <a:ext cx="2705788" cy="25155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84DC0F-C452-409C-BE5C-8EC59C3B3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05" y="4419698"/>
            <a:ext cx="2120822" cy="1212726"/>
          </a:xfrm>
          <a:prstGeom prst="rect">
            <a:avLst/>
          </a:prstGeom>
        </p:spPr>
      </p:pic>
      <p:sp>
        <p:nvSpPr>
          <p:cNvPr id="9" name="Right Arrow 5">
            <a:extLst>
              <a:ext uri="{FF2B5EF4-FFF2-40B4-BE49-F238E27FC236}">
                <a16:creationId xmlns:a16="http://schemas.microsoft.com/office/drawing/2014/main" id="{305C8237-481E-4365-ADBB-5FBE8671FAA7}"/>
              </a:ext>
            </a:extLst>
          </p:cNvPr>
          <p:cNvSpPr/>
          <p:nvPr/>
        </p:nvSpPr>
        <p:spPr>
          <a:xfrm>
            <a:off x="2537991" y="4487239"/>
            <a:ext cx="1646870" cy="1145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5"/>
          </a:p>
        </p:txBody>
      </p:sp>
      <p:sp>
        <p:nvSpPr>
          <p:cNvPr id="10" name="Right Arrow 7">
            <a:extLst>
              <a:ext uri="{FF2B5EF4-FFF2-40B4-BE49-F238E27FC236}">
                <a16:creationId xmlns:a16="http://schemas.microsoft.com/office/drawing/2014/main" id="{CDDAF3D1-615F-4D7D-83AF-35483B2712B1}"/>
              </a:ext>
            </a:extLst>
          </p:cNvPr>
          <p:cNvSpPr/>
          <p:nvPr/>
        </p:nvSpPr>
        <p:spPr>
          <a:xfrm>
            <a:off x="6987436" y="4487239"/>
            <a:ext cx="1646870" cy="1145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35"/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05074F21-EAD5-42D2-975C-059CDCF23450}"/>
              </a:ext>
            </a:extLst>
          </p:cNvPr>
          <p:cNvSpPr/>
          <p:nvPr/>
        </p:nvSpPr>
        <p:spPr>
          <a:xfrm>
            <a:off x="4645385" y="4487240"/>
            <a:ext cx="1764198" cy="107797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79" dirty="0">
                <a:solidFill>
                  <a:srgbClr val="FF0000"/>
                </a:solidFill>
              </a:rPr>
              <a:t>Policy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1EC2ED-F422-4CF5-B505-E12BA51FD2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8123" y="2689979"/>
            <a:ext cx="1728023" cy="14531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6474BF-B8E0-4700-B417-A14FFBC874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05" y="4419698"/>
            <a:ext cx="2120822" cy="12127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9E85B2F-94CE-4673-9245-2C59553EB546}"/>
              </a:ext>
            </a:extLst>
          </p:cNvPr>
          <p:cNvSpPr txBox="1"/>
          <p:nvPr/>
        </p:nvSpPr>
        <p:spPr>
          <a:xfrm>
            <a:off x="10709156" y="2473499"/>
            <a:ext cx="1145955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Editor</a:t>
            </a:r>
          </a:p>
        </p:txBody>
      </p:sp>
    </p:spTree>
    <p:extLst>
      <p:ext uri="{BB962C8B-B14F-4D97-AF65-F5344CB8AC3E}">
        <p14:creationId xmlns:p14="http://schemas.microsoft.com/office/powerpoint/2010/main" val="22372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-50111_Build 2017_LIGHT GRAY TEMPLATE">
  <a:themeElements>
    <a:clrScheme name="Build 2017 Colors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505050"/>
      </a:accent3>
      <a:accent4>
        <a:srgbClr val="002050"/>
      </a:accent4>
      <a:accent5>
        <a:srgbClr val="FFB900"/>
      </a:accent5>
      <a:accent6>
        <a:srgbClr val="D2D2D2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Template [Read-Only]" id="{6F4885E9-16BF-45DA-8043-52AF389A1A37}" vid="{06FBAB65-A9D9-4EC4-8519-C553F3EA738E}"/>
    </a:ext>
  </a:extLst>
</a:theme>
</file>

<file path=ppt/theme/theme2.xml><?xml version="1.0" encoding="utf-8"?>
<a:theme xmlns:a="http://schemas.openxmlformats.org/drawingml/2006/main" name="5-50111_Build 2017_DARK GRAY TEMPLATE">
  <a:themeElements>
    <a:clrScheme name="Build 2017 Colors (Dark Gray)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EAEAEA"/>
      </a:accent3>
      <a:accent4>
        <a:srgbClr val="002050"/>
      </a:accent4>
      <a:accent5>
        <a:srgbClr val="FFB900"/>
      </a:accent5>
      <a:accent6>
        <a:srgbClr val="737373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Build2017_Template [Read-Only]" id="{6F4885E9-16BF-45DA-8043-52AF389A1A37}" vid="{7C70E2A4-8980-409D-AC1F-E29167836A6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D393254D930438EAEFA57144E97A1" ma:contentTypeVersion="6" ma:contentTypeDescription="Create a new document." ma:contentTypeScope="" ma:versionID="bdccdb9ec3cd96d4a2203dcfa437179f">
  <xsd:schema xmlns:xsd="http://www.w3.org/2001/XMLSchema" xmlns:xs="http://www.w3.org/2001/XMLSchema" xmlns:p="http://schemas.microsoft.com/office/2006/metadata/properties" xmlns:ns2="ed971524-76e7-40a8-a01a-f99956bd178c" xmlns:ns3="b0e4521d-181b-4aee-b4a8-952b2bc14729" targetNamespace="http://schemas.microsoft.com/office/2006/metadata/properties" ma:root="true" ma:fieldsID="80012492a16301da3041285270577291" ns2:_="" ns3:_="">
    <xsd:import namespace="ed971524-76e7-40a8-a01a-f99956bd178c"/>
    <xsd:import namespace="b0e4521d-181b-4aee-b4a8-952b2bc147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71524-76e7-40a8-a01a-f99956bd1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4521d-181b-4aee-b4a8-952b2bc1472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3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90F116-B58F-4255-B05B-DA3808E0E5C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0e4521d-181b-4aee-b4a8-952b2bc14729"/>
    <ds:schemaRef ds:uri="http://purl.org/dc/terms/"/>
    <ds:schemaRef ds:uri="ed971524-76e7-40a8-a01a-f99956bd178c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0EC34F-A5B9-4BB9-BF4F-A0D0562F0B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971524-76e7-40a8-a01a-f99956bd178c"/>
    <ds:schemaRef ds:uri="b0e4521d-181b-4aee-b4a8-952b2bc147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Att1802.tmp</Template>
  <TotalTime>13439</TotalTime>
  <Words>3237</Words>
  <Application>Microsoft Office PowerPoint</Application>
  <PresentationFormat>Custom</PresentationFormat>
  <Paragraphs>438</Paragraphs>
  <Slides>57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Cambria Math</vt:lpstr>
      <vt:lpstr>Consolas</vt:lpstr>
      <vt:lpstr>Segoe UI</vt:lpstr>
      <vt:lpstr>Segoe UI Light</vt:lpstr>
      <vt:lpstr>Segoe UI Semilight</vt:lpstr>
      <vt:lpstr>Wingdings</vt:lpstr>
      <vt:lpstr>5-50111_Build 2017_LIGHT GRAY TEMPLATE</vt:lpstr>
      <vt:lpstr>5-50111_Build 2017_DARK GRAY TEMPLATE</vt:lpstr>
      <vt:lpstr>Real World Interactive Learning</vt:lpstr>
      <vt:lpstr>Outline</vt:lpstr>
      <vt:lpstr>Recap so far</vt:lpstr>
      <vt:lpstr>A recipe for success</vt:lpstr>
      <vt:lpstr>A recipe for success?</vt:lpstr>
      <vt:lpstr>PowerPoint Presentation</vt:lpstr>
      <vt:lpstr>Illustration of failure modes</vt:lpstr>
      <vt:lpstr>Failure mode: wrong probabilities</vt:lpstr>
      <vt:lpstr>Failure mode: wrong probabilities</vt:lpstr>
      <vt:lpstr>Failure mode: wrong probabilities</vt:lpstr>
      <vt:lpstr>Failure mode: wrong features</vt:lpstr>
      <vt:lpstr>Failure mode: reward delay bias</vt:lpstr>
      <vt:lpstr>Failure modes</vt:lpstr>
      <vt:lpstr>A recipe for success?</vt:lpstr>
      <vt:lpstr>Outline</vt:lpstr>
      <vt:lpstr>Desiderata</vt:lpstr>
      <vt:lpstr>Decision Service [ABCHLLLMORSS ‘16] </vt:lpstr>
      <vt:lpstr>Eliminates bugs by design</vt:lpstr>
      <vt:lpstr>PowerPoint Presentation</vt:lpstr>
      <vt:lpstr>Systems survey</vt:lpstr>
      <vt:lpstr>Take-aways</vt:lpstr>
      <vt:lpstr>Outline</vt:lpstr>
      <vt:lpstr>PowerPoint Presentation</vt:lpstr>
      <vt:lpstr>Non-stationarity </vt:lpstr>
      <vt:lpstr>Non-stationarity </vt:lpstr>
      <vt:lpstr>Non-stationarity: practical fixes </vt:lpstr>
      <vt:lpstr>Non-stationarity: research directions</vt:lpstr>
      <vt:lpstr>Combinatorial actions</vt:lpstr>
      <vt:lpstr>Combinatorial actions</vt:lpstr>
      <vt:lpstr>Combinatorial actions: better fixes</vt:lpstr>
      <vt:lpstr>Reward definition</vt:lpstr>
      <vt:lpstr>Reward definition</vt:lpstr>
      <vt:lpstr>Reward definition: practical tricks</vt:lpstr>
      <vt:lpstr>Take-aways</vt:lpstr>
      <vt:lpstr>PowerPoint Presentation</vt:lpstr>
      <vt:lpstr>Data</vt:lpstr>
      <vt:lpstr>Data</vt:lpstr>
      <vt:lpstr>Data</vt:lpstr>
      <vt:lpstr>Data</vt:lpstr>
      <vt:lpstr>Evaluating policies</vt:lpstr>
      <vt:lpstr>Evaluating policies</vt:lpstr>
      <vt:lpstr>Evaluating policies</vt:lpstr>
      <vt:lpstr>Evaluating policies</vt:lpstr>
      <vt:lpstr>Evaluating policies</vt:lpstr>
      <vt:lpstr>Evaluating policies</vt:lpstr>
      <vt:lpstr>Evaluating policies</vt:lpstr>
      <vt:lpstr>Evaluating policies</vt:lpstr>
      <vt:lpstr>Evaluating policies</vt:lpstr>
      <vt:lpstr>Evaluating exploration algorithms</vt:lpstr>
      <vt:lpstr>Evaluating exploration algorithms</vt:lpstr>
      <vt:lpstr>Evaluating exploration algorithms</vt:lpstr>
      <vt:lpstr>Evaluating exploration algorithms</vt:lpstr>
      <vt:lpstr>Evaluating exploration algorithms</vt:lpstr>
      <vt:lpstr>Concluding Remarks</vt:lpstr>
      <vt:lpstr>PowerPoint Presentation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Microsoft Build 2017</dc:subject>
  <dc:creator>Markus Cozowicz</dc:creator>
  <cp:keywords>Microsoft Build 2017</cp:keywords>
  <dc:description>Template: Mitchell Derrey, Silver Fox Productions_x000d_
Formatting: _x000d_
Audience Type:</dc:description>
  <cp:lastModifiedBy>John Langford</cp:lastModifiedBy>
  <cp:revision>160</cp:revision>
  <dcterms:created xsi:type="dcterms:W3CDTF">2017-05-02T22:18:11Z</dcterms:created>
  <dcterms:modified xsi:type="dcterms:W3CDTF">2017-08-06T11:15:48Z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0x010100D38D393254D930438EAEFA57144E97A1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53;#Washington State Convention and Trade Center|2ebf141d-f871-4cc9-bf08-f87f112ab464</vt:lpwstr>
  </property>
  <property fmtid="{D5CDD505-2E9C-101B-9397-08002B2CF9AE}" pid="7" name="Track">
    <vt:lpwstr/>
  </property>
  <property fmtid="{D5CDD505-2E9C-101B-9397-08002B2CF9AE}" pid="8" name="Event Location">
    <vt:lpwstr>52;#Seattle|54f46ed2-c77e-4a59-b182-a4171fdb0d11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315;#Microsoft Build 2017|0407fc0d-d203-4d0a-848e-0398e286e7e2</vt:lpwstr>
  </property>
  <property fmtid="{D5CDD505-2E9C-101B-9397-08002B2CF9AE}" pid="12" name="Audience1">
    <vt:lpwstr>316;#developers|8e4a08dc-5d95-4156-ab65-f22579a1592a</vt:lpwstr>
  </property>
  <property fmtid="{D5CDD505-2E9C-101B-9397-08002B2CF9AE}" pid="13" name="Event Name">
    <vt:lpwstr>47;#Build|58542b36-5bf5-46a6-a53f-a41fb7a73785</vt:lpwstr>
  </property>
</Properties>
</file>