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8"/>
  </p:notesMasterIdLst>
  <p:sldIdLst>
    <p:sldId id="256" r:id="rId3"/>
    <p:sldId id="257" r:id="rId4"/>
    <p:sldId id="260" r:id="rId5"/>
    <p:sldId id="267" r:id="rId6"/>
    <p:sldId id="269" r:id="rId7"/>
    <p:sldId id="276" r:id="rId8"/>
    <p:sldId id="270" r:id="rId9"/>
    <p:sldId id="273" r:id="rId10"/>
    <p:sldId id="262" r:id="rId11"/>
    <p:sldId id="258" r:id="rId12"/>
    <p:sldId id="261" r:id="rId13"/>
    <p:sldId id="265" r:id="rId14"/>
    <p:sldId id="266" r:id="rId15"/>
    <p:sldId id="268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93" autoAdjust="0"/>
  </p:normalViewPr>
  <p:slideViewPr>
    <p:cSldViewPr>
      <p:cViewPr>
        <p:scale>
          <a:sx n="50" d="100"/>
          <a:sy n="50" d="100"/>
        </p:scale>
        <p:origin x="-187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Over-Part</c:v>
                </c:pt>
              </c:strCache>
            </c:strRef>
          </c:tx>
          <c:spPr>
            <a:ln w="38100"/>
          </c:spPr>
          <c:xVal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23.684200000000001</c:v>
                </c:pt>
                <c:pt idx="2">
                  <c:v>35.337699999999998</c:v>
                </c:pt>
                <c:pt idx="3">
                  <c:v>58.607900000000001</c:v>
                </c:pt>
                <c:pt idx="4">
                  <c:v>78.721199999999996</c:v>
                </c:pt>
                <c:pt idx="5">
                  <c:v>102.884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5x Over-Part</c:v>
                </c:pt>
              </c:strCache>
            </c:strRef>
          </c:tx>
          <c:spPr>
            <a:ln w="38100"/>
          </c:spPr>
          <c:xVal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25.761900000000001</c:v>
                </c:pt>
                <c:pt idx="2">
                  <c:v>42.139600000000002</c:v>
                </c:pt>
                <c:pt idx="3">
                  <c:v>83.493799999999993</c:v>
                </c:pt>
                <c:pt idx="4">
                  <c:v>94.916600000000074</c:v>
                </c:pt>
                <c:pt idx="5">
                  <c:v>108.8901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Linear</c:v>
                </c:pt>
              </c:strCache>
            </c:strRef>
          </c:tx>
          <c:spPr>
            <a:ln w="25400" cap="flat" cmpd="sng" algn="ctr">
              <a:solidFill>
                <a:schemeClr val="dk1"/>
              </a:solidFill>
              <a:prstDash val="dash"/>
            </a:ln>
            <a:effectLst/>
          </c:spPr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</c:numCache>
            </c:numRef>
          </c:xVal>
          <c:yVal>
            <c:numRef>
              <c:f>Sheet1!$E$2:$E$7</c:f>
              <c:numCache>
                <c:formatCode>General</c:formatCode>
                <c:ptCount val="6"/>
                <c:pt idx="0">
                  <c:v>1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885696"/>
        <c:axId val="213887616"/>
      </c:scatterChart>
      <c:valAx>
        <c:axId val="213885696"/>
        <c:scaling>
          <c:orientation val="minMax"/>
          <c:max val="1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</a:t>
                </a:r>
                <a:r>
                  <a:rPr lang="en-US" baseline="0" dirty="0" smtClean="0"/>
                  <a:t> of CPUs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887616"/>
        <c:crosses val="autoZero"/>
        <c:crossBetween val="midCat"/>
        <c:majorUnit val="30"/>
      </c:valAx>
      <c:valAx>
        <c:axId val="213887616"/>
        <c:scaling>
          <c:orientation val="minMax"/>
          <c:max val="12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Speedup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885696"/>
        <c:crosses val="autoZero"/>
        <c:crossBetween val="midCat"/>
      </c:valAx>
    </c:plotArea>
    <c:legend>
      <c:legendPos val="l"/>
      <c:legendEntry>
        <c:idx val="2"/>
        <c:delete val="1"/>
      </c:legendEntry>
      <c:layout>
        <c:manualLayout>
          <c:xMode val="edge"/>
          <c:yMode val="edge"/>
          <c:x val="0.54145945572592902"/>
          <c:y val="0.427423447069116"/>
          <c:w val="0.45580466915319801"/>
          <c:h val="0.24887722368037299"/>
        </c:manualLayout>
      </c:layout>
      <c:overlay val="1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Over-Part</c:v>
                </c:pt>
              </c:strCache>
            </c:strRef>
          </c:tx>
          <c:spPr>
            <a:ln w="38100"/>
          </c:spPr>
          <c:xVal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21.6858</c:v>
                </c:pt>
                <c:pt idx="2">
                  <c:v>27.656700000000001</c:v>
                </c:pt>
                <c:pt idx="3">
                  <c:v>19.899699999999939</c:v>
                </c:pt>
                <c:pt idx="4">
                  <c:v>25.505299999999909</c:v>
                </c:pt>
                <c:pt idx="5">
                  <c:v>21.0212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5x Over-Part</c:v>
                </c:pt>
              </c:strCache>
            </c:strRef>
          </c:tx>
          <c:spPr>
            <a:ln w="38100"/>
          </c:spPr>
          <c:xVal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30.478899999999939</c:v>
                </c:pt>
                <c:pt idx="2">
                  <c:v>38.124900000000011</c:v>
                </c:pt>
                <c:pt idx="3">
                  <c:v>31.5059</c:v>
                </c:pt>
                <c:pt idx="4">
                  <c:v>13.649699999999999</c:v>
                </c:pt>
                <c:pt idx="5">
                  <c:v>9.254900000000001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Linear</c:v>
                </c:pt>
              </c:strCache>
            </c:strRef>
          </c:tx>
          <c:spPr>
            <a:ln w="25400" cap="flat" cmpd="sng" algn="ctr">
              <a:solidFill>
                <a:schemeClr val="dk1"/>
              </a:solidFill>
              <a:prstDash val="dash"/>
            </a:ln>
            <a:effectLst/>
          </c:spPr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</c:numCache>
            </c:numRef>
          </c:xVal>
          <c:yVal>
            <c:numRef>
              <c:f>Sheet1!$E$2:$E$7</c:f>
              <c:numCache>
                <c:formatCode>General</c:formatCode>
                <c:ptCount val="6"/>
                <c:pt idx="0">
                  <c:v>1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  <c:pt idx="4">
                  <c:v>90</c:v>
                </c:pt>
                <c:pt idx="5">
                  <c:v>120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041344"/>
        <c:axId val="214043264"/>
      </c:scatterChart>
      <c:valAx>
        <c:axId val="214041344"/>
        <c:scaling>
          <c:orientation val="minMax"/>
          <c:max val="1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of CPUs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043264"/>
        <c:crosses val="autoZero"/>
        <c:crossBetween val="midCat"/>
        <c:majorUnit val="30"/>
      </c:valAx>
      <c:valAx>
        <c:axId val="214043264"/>
        <c:scaling>
          <c:orientation val="minMax"/>
          <c:max val="6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Speedup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041344"/>
        <c:crosses val="autoZero"/>
        <c:crossBetween val="midCat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46666666666666701"/>
          <c:y val="0.172592384285298"/>
          <c:w val="0.53333333333333299"/>
          <c:h val="0.19662979627546601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BDF47-7925-4C71-9A96-B0D0C4B5B92E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EB47B-3947-40CE-BEBA-E57100198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2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begin</a:t>
            </a:r>
            <a:r>
              <a:rPr lang="en-US" baseline="0" dirty="0" smtClean="0"/>
              <a:t> by evenly partitioning the chain over the processors &lt;click&gt; and selecting a center vertex or root for each partition.  Then in parallel each processor sequentially computes messages inward to its center vertex forming forward pass.  Then in parallel &lt;click&gt; each processor sequentially computes messages outwards forming the backwards pass.  Finally each processor transmits &lt;click&gt; the newly computed boundary messages to the neighboring processors.  In </a:t>
            </a:r>
            <a:r>
              <a:rPr lang="en-US" baseline="0" dirty="0" err="1" smtClean="0"/>
              <a:t>AIStats</a:t>
            </a:r>
            <a:r>
              <a:rPr lang="en-US" baseline="0" dirty="0" smtClean="0"/>
              <a:t> 09 we demonstrated that this algorithm is optimal for any given \epsilon.  The running time of this new algorithm &lt;click&gt; isolates the parallel and sequential structure.  Finally if we compare the running time of the optimal algorithm with that of the original naturally parallel algorithm &lt;click&gt; we see that the naturally parallel algorithm retains the multiplicative dependence on the hidden sequential component while the optimal algorithm has only an additive dependence on the sequential component.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I will show how to generalize this idea to arbitrary cyclic factor graphs in a way that retains optimality for chains.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B5BF8-25FD-433C-B671-01541186FB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B03B-C84A-42DA-A432-83F8BA419B3E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8030-056C-4B8F-83A9-E8D938038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3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B03B-C84A-42DA-A432-83F8BA419B3E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8030-056C-4B8F-83A9-E8D938038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3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B03B-C84A-42DA-A432-83F8BA419B3E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8030-056C-4B8F-83A9-E8D938038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33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470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3791"/>
            <a:ext cx="9144000" cy="5234609"/>
          </a:xfrm>
        </p:spPr>
        <p:txBody>
          <a:bodyPr>
            <a:normAutofit/>
          </a:bodyPr>
          <a:lstStyle>
            <a:lvl1pPr>
              <a:defRPr sz="2400"/>
            </a:lvl1pPr>
            <a:lvl2pPr marL="679450" indent="-285750">
              <a:defRPr sz="2000"/>
            </a:lvl2pPr>
            <a:lvl3pPr marL="914400" indent="-228600">
              <a:defRPr sz="1800"/>
            </a:lvl3pPr>
            <a:lvl4pPr marL="1143000" indent="-228600"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B03B-C84A-42DA-A432-83F8BA419B3E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8030-056C-4B8F-83A9-E8D938038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92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B03B-C84A-42DA-A432-83F8BA419B3E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8030-056C-4B8F-83A9-E8D938038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7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B03B-C84A-42DA-A432-83F8BA419B3E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8030-056C-4B8F-83A9-E8D938038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7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B03B-C84A-42DA-A432-83F8BA419B3E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8030-056C-4B8F-83A9-E8D938038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0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B03B-C84A-42DA-A432-83F8BA419B3E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8030-056C-4B8F-83A9-E8D938038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3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B03B-C84A-42DA-A432-83F8BA419B3E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8030-056C-4B8F-83A9-E8D938038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B03B-C84A-42DA-A432-83F8BA419B3E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8030-056C-4B8F-83A9-E8D938038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B03B-C84A-42DA-A432-83F8BA419B3E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8030-056C-4B8F-83A9-E8D938038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7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7B03B-C84A-42DA-A432-83F8BA419B3E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D8030-056C-4B8F-83A9-E8D938038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7B03B-C84A-42DA-A432-83F8BA419B3E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D8030-056C-4B8F-83A9-E8D9380388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0.png"/><Relationship Id="rId10" Type="http://schemas.openxmlformats.org/officeDocument/2006/relationships/image" Target="../media/image18.png"/><Relationship Id="rId4" Type="http://schemas.openxmlformats.org/officeDocument/2006/relationships/image" Target="../media/image120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686800" cy="1470025"/>
          </a:xfrm>
        </p:spPr>
        <p:txBody>
          <a:bodyPr/>
          <a:lstStyle/>
          <a:p>
            <a:r>
              <a:rPr lang="en-US" dirty="0" smtClean="0"/>
              <a:t>Scaling Up </a:t>
            </a:r>
            <a:br>
              <a:rPr lang="en-US" dirty="0" smtClean="0"/>
            </a:br>
            <a:r>
              <a:rPr lang="en-US" dirty="0" smtClean="0"/>
              <a:t>Graphical Model Inference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3733800" y="4175760"/>
            <a:ext cx="1365920" cy="1345444"/>
            <a:chOff x="3733800" y="4175760"/>
            <a:chExt cx="1365920" cy="1345444"/>
          </a:xfrm>
        </p:grpSpPr>
        <p:cxnSp>
          <p:nvCxnSpPr>
            <p:cNvPr id="77" name="Straight Connector 76"/>
            <p:cNvCxnSpPr/>
            <p:nvPr/>
          </p:nvCxnSpPr>
          <p:spPr bwMode="auto">
            <a:xfrm flipV="1">
              <a:off x="3930885" y="4175760"/>
              <a:ext cx="2515" cy="914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 bwMode="auto">
            <a:xfrm flipV="1">
              <a:off x="4414451" y="4175760"/>
              <a:ext cx="2515" cy="914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 bwMode="auto">
            <a:xfrm flipV="1">
              <a:off x="4909295" y="4175760"/>
              <a:ext cx="2515" cy="914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3733800" y="4267200"/>
              <a:ext cx="1365920" cy="1254004"/>
              <a:chOff x="2906845" y="2319518"/>
              <a:chExt cx="1365920" cy="1254004"/>
            </a:xfrm>
          </p:grpSpPr>
          <p:cxnSp>
            <p:nvCxnSpPr>
              <p:cNvPr id="4" name="Straight Connector 3"/>
              <p:cNvCxnSpPr>
                <a:stCxn id="13" idx="0"/>
                <a:endCxn id="11" idx="4"/>
              </p:cNvCxnSpPr>
              <p:nvPr/>
            </p:nvCxnSpPr>
            <p:spPr bwMode="auto">
              <a:xfrm flipV="1">
                <a:off x="3108960" y="2502398"/>
                <a:ext cx="0" cy="30696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>
                <a:stCxn id="12" idx="2"/>
                <a:endCxn id="11" idx="6"/>
              </p:cNvCxnSpPr>
              <p:nvPr/>
            </p:nvCxnSpPr>
            <p:spPr bwMode="auto">
              <a:xfrm flipH="1">
                <a:off x="3200400" y="2410958"/>
                <a:ext cx="298171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>
                <a:stCxn id="14" idx="2"/>
                <a:endCxn id="13" idx="6"/>
              </p:cNvCxnSpPr>
              <p:nvPr/>
            </p:nvCxnSpPr>
            <p:spPr bwMode="auto">
              <a:xfrm flipH="1">
                <a:off x="3200400" y="2900800"/>
                <a:ext cx="300686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>
                <a:stCxn id="14" idx="0"/>
                <a:endCxn id="12" idx="4"/>
              </p:cNvCxnSpPr>
              <p:nvPr/>
            </p:nvCxnSpPr>
            <p:spPr bwMode="auto">
              <a:xfrm flipH="1" flipV="1">
                <a:off x="3590011" y="2502398"/>
                <a:ext cx="2515" cy="30696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>
                <a:stCxn id="15" idx="2"/>
                <a:endCxn id="12" idx="6"/>
              </p:cNvCxnSpPr>
              <p:nvPr/>
            </p:nvCxnSpPr>
            <p:spPr bwMode="auto">
              <a:xfrm flipH="1">
                <a:off x="3681451" y="2410958"/>
                <a:ext cx="311964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16" idx="2"/>
                <a:endCxn id="14" idx="6"/>
              </p:cNvCxnSpPr>
              <p:nvPr/>
            </p:nvCxnSpPr>
            <p:spPr bwMode="auto">
              <a:xfrm flipH="1">
                <a:off x="3683966" y="2900800"/>
                <a:ext cx="311964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16" idx="0"/>
                <a:endCxn id="15" idx="4"/>
              </p:cNvCxnSpPr>
              <p:nvPr/>
            </p:nvCxnSpPr>
            <p:spPr bwMode="auto">
              <a:xfrm flipH="1" flipV="1">
                <a:off x="4084855" y="2502398"/>
                <a:ext cx="2515" cy="30696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Oval 10"/>
              <p:cNvSpPr/>
              <p:nvPr/>
            </p:nvSpPr>
            <p:spPr bwMode="auto">
              <a:xfrm>
                <a:off x="3017520" y="2319518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3498571" y="2319518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3017520" y="2809360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3501086" y="2809360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3993415" y="2319518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3995930" y="2809360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cxnSp>
            <p:nvCxnSpPr>
              <p:cNvPr id="17" name="Straight Connector 16"/>
              <p:cNvCxnSpPr>
                <a:stCxn id="22" idx="0"/>
                <a:endCxn id="13" idx="4"/>
              </p:cNvCxnSpPr>
              <p:nvPr/>
            </p:nvCxnSpPr>
            <p:spPr bwMode="auto">
              <a:xfrm flipV="1">
                <a:off x="3108960" y="2992240"/>
                <a:ext cx="0" cy="30696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23" idx="2"/>
                <a:endCxn id="22" idx="6"/>
              </p:cNvCxnSpPr>
              <p:nvPr/>
            </p:nvCxnSpPr>
            <p:spPr bwMode="auto">
              <a:xfrm flipH="1">
                <a:off x="3200400" y="3390642"/>
                <a:ext cx="300686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23" idx="0"/>
                <a:endCxn id="14" idx="4"/>
              </p:cNvCxnSpPr>
              <p:nvPr/>
            </p:nvCxnSpPr>
            <p:spPr bwMode="auto">
              <a:xfrm flipV="1">
                <a:off x="3592526" y="2992240"/>
                <a:ext cx="0" cy="30696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24" idx="2"/>
                <a:endCxn id="23" idx="6"/>
              </p:cNvCxnSpPr>
              <p:nvPr/>
            </p:nvCxnSpPr>
            <p:spPr bwMode="auto">
              <a:xfrm flipH="1">
                <a:off x="3683966" y="3390642"/>
                <a:ext cx="311964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24" idx="0"/>
                <a:endCxn id="16" idx="4"/>
              </p:cNvCxnSpPr>
              <p:nvPr/>
            </p:nvCxnSpPr>
            <p:spPr bwMode="auto">
              <a:xfrm flipV="1">
                <a:off x="4087370" y="2992240"/>
                <a:ext cx="0" cy="30696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 bwMode="auto">
              <a:xfrm>
                <a:off x="3017520" y="3299202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3501086" y="3299202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3995930" y="3299202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cxnSp>
            <p:nvCxnSpPr>
              <p:cNvPr id="25" name="Straight Connector 24"/>
              <p:cNvCxnSpPr>
                <a:endCxn id="15" idx="6"/>
              </p:cNvCxnSpPr>
              <p:nvPr/>
            </p:nvCxnSpPr>
            <p:spPr bwMode="auto">
              <a:xfrm flipH="1" flipV="1">
                <a:off x="4176295" y="2410958"/>
                <a:ext cx="9395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endCxn id="16" idx="6"/>
              </p:cNvCxnSpPr>
              <p:nvPr/>
            </p:nvCxnSpPr>
            <p:spPr bwMode="auto">
              <a:xfrm flipH="1" flipV="1">
                <a:off x="4178810" y="2900800"/>
                <a:ext cx="9395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endCxn id="24" idx="6"/>
              </p:cNvCxnSpPr>
              <p:nvPr/>
            </p:nvCxnSpPr>
            <p:spPr bwMode="auto">
              <a:xfrm flipH="1" flipV="1">
                <a:off x="4178810" y="3390642"/>
                <a:ext cx="9395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endCxn id="22" idx="4"/>
              </p:cNvCxnSpPr>
              <p:nvPr/>
            </p:nvCxnSpPr>
            <p:spPr bwMode="auto">
              <a:xfrm flipV="1">
                <a:off x="3106445" y="3482082"/>
                <a:ext cx="2515" cy="9144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23" idx="4"/>
              </p:cNvCxnSpPr>
              <p:nvPr/>
            </p:nvCxnSpPr>
            <p:spPr bwMode="auto">
              <a:xfrm flipV="1">
                <a:off x="3590011" y="3482082"/>
                <a:ext cx="2515" cy="9144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24" idx="4"/>
              </p:cNvCxnSpPr>
              <p:nvPr/>
            </p:nvCxnSpPr>
            <p:spPr bwMode="auto">
              <a:xfrm flipV="1">
                <a:off x="4084855" y="3482082"/>
                <a:ext cx="2515" cy="9144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11" idx="2"/>
              </p:cNvCxnSpPr>
              <p:nvPr/>
            </p:nvCxnSpPr>
            <p:spPr bwMode="auto">
              <a:xfrm flipH="1">
                <a:off x="2906845" y="2410958"/>
                <a:ext cx="11067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13" idx="2"/>
              </p:cNvCxnSpPr>
              <p:nvPr/>
            </p:nvCxnSpPr>
            <p:spPr bwMode="auto">
              <a:xfrm flipH="1">
                <a:off x="2909360" y="2900800"/>
                <a:ext cx="10816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22" idx="2"/>
              </p:cNvCxnSpPr>
              <p:nvPr/>
            </p:nvCxnSpPr>
            <p:spPr bwMode="auto">
              <a:xfrm flipH="1">
                <a:off x="2909360" y="3390642"/>
                <a:ext cx="108160" cy="291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3493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Directed Graphical Models:  </a:t>
            </a:r>
            <a:br>
              <a:rPr lang="en-US" dirty="0" smtClean="0"/>
            </a:br>
            <a:r>
              <a:rPr lang="en-US" dirty="0" smtClean="0"/>
              <a:t>Latent </a:t>
            </a:r>
            <a:r>
              <a:rPr lang="en-US" dirty="0" err="1" smtClean="0"/>
              <a:t>Dirichlet</a:t>
            </a:r>
            <a:r>
              <a:rPr lang="en-US" dirty="0" smtClean="0"/>
              <a:t> Allocation [B+03, </a:t>
            </a:r>
            <a:r>
              <a:rPr lang="en-US" dirty="0" smtClean="0">
                <a:solidFill>
                  <a:srgbClr val="00B050"/>
                </a:solidFill>
              </a:rPr>
              <a:t>SUML-Ch11</a:t>
            </a:r>
            <a:r>
              <a:rPr lang="en-US" dirty="0" smtClean="0"/>
              <a:t>]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42391"/>
                <a:ext cx="9144000" cy="5234609"/>
              </a:xfrm>
            </p:spPr>
            <p:txBody>
              <a:bodyPr/>
              <a:lstStyle/>
              <a:p>
                <a:r>
                  <a:rPr lang="en-US" dirty="0" smtClean="0"/>
                  <a:t>Generative model for document collections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𝐾</m:t>
                    </m:r>
                  </m:oMath>
                </a14:m>
                <a:r>
                  <a:rPr lang="en-US" dirty="0" smtClean="0"/>
                  <a:t> topics, topic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Multinomial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over words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b="0" dirty="0" smtClean="0"/>
                  <a:t> documents, document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b="0" dirty="0" smtClean="0"/>
                  <a:t>:</a:t>
                </a:r>
              </a:p>
              <a:p>
                <a:pPr lvl="2"/>
                <a:r>
                  <a:rPr lang="en-US" dirty="0"/>
                  <a:t>T</a:t>
                </a:r>
                <a:r>
                  <a:rPr lang="en-US" dirty="0" smtClean="0"/>
                  <a:t>opic 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∼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Dirichlet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𝛼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b="0" dirty="0" smtClean="0"/>
                  <a:t> words, word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b="0" dirty="0" smtClean="0"/>
                  <a:t>:</a:t>
                </a:r>
              </a:p>
              <a:p>
                <a:pPr lvl="3"/>
                <a:r>
                  <a:rPr lang="en-US" dirty="0" smtClean="0"/>
                  <a:t>Sample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topic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∼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Multinomial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:pPr lvl="3"/>
                <a:r>
                  <a:rPr lang="en-US" b="0" dirty="0" smtClean="0"/>
                  <a:t>Sample </a:t>
                </a:r>
                <a:r>
                  <a:rPr lang="en-US" b="0" dirty="0" smtClean="0">
                    <a:solidFill>
                      <a:schemeClr val="tx1"/>
                    </a:solidFill>
                  </a:rPr>
                  <a:t>word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∼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Multinomial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𝜙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𝑖𝑗</m:t>
                                </m:r>
                              </m:sub>
                            </m:sSub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Goal:    infer posterior distributions</a:t>
                </a:r>
              </a:p>
              <a:p>
                <a:pPr lvl="1"/>
                <a:r>
                  <a:rPr lang="en-US" dirty="0" smtClean="0"/>
                  <a:t>Topic word mixtures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Document mixtures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Word-topic assignments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endParaRPr lang="en-US" dirty="0" smtClean="0"/>
              </a:p>
              <a:p>
                <a:pPr lvl="3"/>
                <a:endParaRPr lang="en-US" b="0" dirty="0" smtClean="0"/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42391"/>
                <a:ext cx="9144000" cy="5234609"/>
              </a:xfrm>
              <a:blipFill rotWithShape="1">
                <a:blip r:embed="rId2"/>
                <a:stretch>
                  <a:fillRect l="-867" t="-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Group 43"/>
          <p:cNvGrpSpPr/>
          <p:nvPr/>
        </p:nvGrpSpPr>
        <p:grpSpPr>
          <a:xfrm>
            <a:off x="6096000" y="1447800"/>
            <a:ext cx="2922637" cy="4343400"/>
            <a:chOff x="6221363" y="762000"/>
            <a:chExt cx="2922637" cy="4343400"/>
          </a:xfrm>
        </p:grpSpPr>
        <p:sp>
          <p:nvSpPr>
            <p:cNvPr id="11" name="TextBox 10"/>
            <p:cNvSpPr txBox="1"/>
            <p:nvPr/>
          </p:nvSpPr>
          <p:spPr>
            <a:xfrm>
              <a:off x="6221363" y="914400"/>
              <a:ext cx="1551038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600" i="1" dirty="0" smtClean="0"/>
                <a:t>Prior on topic</a:t>
              </a:r>
            </a:p>
            <a:p>
              <a:pPr algn="r"/>
              <a:r>
                <a:rPr lang="en-US" sz="1600" i="1" dirty="0" smtClean="0"/>
                <a:t>distributions</a:t>
              </a:r>
              <a:endParaRPr lang="en-US" sz="1600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Oval 4"/>
                <p:cNvSpPr/>
                <p:nvPr/>
              </p:nvSpPr>
              <p:spPr>
                <a:xfrm>
                  <a:off x="8250990" y="1066800"/>
                  <a:ext cx="274320" cy="27432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0" bIns="91440" rtlCol="0" anchor="ctr"/>
                <a:lstStyle/>
                <a:p>
                  <a:pPr algn="just"/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𝛼</m:t>
                      </m:r>
                    </m:oMath>
                  </a14:m>
                  <a:r>
                    <a:rPr lang="en-US" dirty="0" smtClean="0"/>
                    <a:t>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5" name="Oval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50990" y="1066800"/>
                  <a:ext cx="274320" cy="274320"/>
                </a:xfrm>
                <a:prstGeom prst="ellipse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Oval 12"/>
                <p:cNvSpPr/>
                <p:nvPr/>
              </p:nvSpPr>
              <p:spPr>
                <a:xfrm>
                  <a:off x="8250990" y="1752600"/>
                  <a:ext cx="274320" cy="27432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tIns="91440" rIns="0" bIns="91440" rtlCol="0" anchor="ctr"/>
                <a:lstStyle/>
                <a:p>
                  <a:pPr algn="just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a14:m>
                  <a:r>
                    <a:rPr lang="en-US" sz="1400" dirty="0" smtClean="0">
                      <a:solidFill>
                        <a:schemeClr val="tx1"/>
                      </a:solidFill>
                    </a:rPr>
                    <a:t> 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Oval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50990" y="1752600"/>
                  <a:ext cx="274320" cy="274320"/>
                </a:xfrm>
                <a:prstGeom prst="ellipse">
                  <a:avLst/>
                </a:prstGeom>
                <a:blipFill rotWithShape="1">
                  <a:blip r:embed="rId4"/>
                  <a:stretch>
                    <a:fillRect b="-81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Oval 13"/>
                <p:cNvSpPr/>
                <p:nvPr/>
              </p:nvSpPr>
              <p:spPr>
                <a:xfrm>
                  <a:off x="8250990" y="2392680"/>
                  <a:ext cx="274320" cy="27432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4008" rIns="0" bIns="91440" rtlCol="0" anchor="ctr"/>
                <a:lstStyle/>
                <a:p>
                  <a:pPr algn="just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𝑖𝑗</m:t>
                          </m:r>
                        </m:sub>
                      </m:sSub>
                    </m:oMath>
                  </a14:m>
                  <a:r>
                    <a:rPr lang="en-US" sz="1400" dirty="0" smtClean="0">
                      <a:solidFill>
                        <a:schemeClr val="tx1"/>
                      </a:solidFill>
                    </a:rPr>
                    <a:t> 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Oval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50990" y="2392680"/>
                  <a:ext cx="274320" cy="274320"/>
                </a:xfrm>
                <a:prstGeom prst="ellipse">
                  <a:avLst/>
                </a:prstGeom>
                <a:blipFill rotWithShape="1">
                  <a:blip r:embed="rId5"/>
                  <a:stretch>
                    <a:fillRect b="-40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Oval 14"/>
                <p:cNvSpPr/>
                <p:nvPr/>
              </p:nvSpPr>
              <p:spPr>
                <a:xfrm>
                  <a:off x="8260080" y="2971800"/>
                  <a:ext cx="274320" cy="27432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" tIns="91440" rIns="0" bIns="91440" rtlCol="0" anchor="ctr"/>
                <a:lstStyle/>
                <a:p>
                  <a:pPr algn="just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</m:oMath>
                  </a14:m>
                  <a:r>
                    <a:rPr lang="en-US" sz="1400" dirty="0" smtClean="0"/>
                    <a:t> </a:t>
                  </a:r>
                  <a:endParaRPr lang="en-US" sz="1400" dirty="0"/>
                </a:p>
              </p:txBody>
            </p:sp>
          </mc:Choice>
          <mc:Fallback xmlns="">
            <p:sp>
              <p:nvSpPr>
                <p:cNvPr id="15" name="Oval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0080" y="2971800"/>
                  <a:ext cx="274320" cy="274320"/>
                </a:xfrm>
                <a:prstGeom prst="ellipse">
                  <a:avLst/>
                </a:prstGeom>
                <a:blipFill rotWithShape="1">
                  <a:blip r:embed="rId6"/>
                  <a:stretch>
                    <a:fillRect r="-6122" b="-81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Oval 15"/>
                <p:cNvSpPr/>
                <p:nvPr/>
              </p:nvSpPr>
              <p:spPr>
                <a:xfrm>
                  <a:off x="8260080" y="4602480"/>
                  <a:ext cx="274320" cy="27432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tIns="91440" rIns="0" bIns="91440" rtlCol="0" anchor="ctr"/>
                <a:lstStyle/>
                <a:p>
                  <a:pPr algn="just"/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𝛽</m:t>
                      </m:r>
                    </m:oMath>
                  </a14:m>
                  <a:r>
                    <a:rPr lang="en-US" dirty="0" smtClean="0"/>
                    <a:t>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6" name="Oval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0080" y="4602480"/>
                  <a:ext cx="274320" cy="274320"/>
                </a:xfrm>
                <a:prstGeom prst="ellipse">
                  <a:avLst/>
                </a:prstGeom>
                <a:blipFill rotWithShape="1">
                  <a:blip r:embed="rId7"/>
                  <a:stretch>
                    <a:fillRect l="-8163" r="-12245" b="-265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Oval 16"/>
                <p:cNvSpPr/>
                <p:nvPr/>
              </p:nvSpPr>
              <p:spPr>
                <a:xfrm>
                  <a:off x="8260080" y="3975258"/>
                  <a:ext cx="274320" cy="27432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" tIns="45720" rIns="0" bIns="91440" rtlCol="0" anchor="ctr"/>
                <a:lstStyle/>
                <a:p>
                  <a:pPr algn="just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𝜙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a14:m>
                  <a:r>
                    <a:rPr lang="en-US" sz="1400" dirty="0" smtClean="0">
                      <a:solidFill>
                        <a:schemeClr val="tx1"/>
                      </a:solidFill>
                    </a:rPr>
                    <a:t> 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Oval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0080" y="3975258"/>
                  <a:ext cx="274320" cy="274320"/>
                </a:xfrm>
                <a:prstGeom prst="ellipse">
                  <a:avLst/>
                </a:prstGeom>
                <a:blipFill rotWithShape="1">
                  <a:blip r:embed="rId8"/>
                  <a:stretch>
                    <a:fillRect l="-6122" r="-40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/>
            <p:cNvCxnSpPr>
              <a:stCxn id="5" idx="4"/>
              <a:endCxn id="13" idx="0"/>
            </p:cNvCxnSpPr>
            <p:nvPr/>
          </p:nvCxnSpPr>
          <p:spPr>
            <a:xfrm>
              <a:off x="8388150" y="1341120"/>
              <a:ext cx="0" cy="41148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3" idx="4"/>
              <a:endCxn id="14" idx="0"/>
            </p:cNvCxnSpPr>
            <p:nvPr/>
          </p:nvCxnSpPr>
          <p:spPr>
            <a:xfrm>
              <a:off x="8388150" y="2026920"/>
              <a:ext cx="0" cy="36576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4" idx="4"/>
              <a:endCxn id="15" idx="0"/>
            </p:cNvCxnSpPr>
            <p:nvPr/>
          </p:nvCxnSpPr>
          <p:spPr>
            <a:xfrm>
              <a:off x="8388150" y="2667000"/>
              <a:ext cx="9090" cy="30480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6" idx="0"/>
              <a:endCxn id="17" idx="4"/>
            </p:cNvCxnSpPr>
            <p:nvPr/>
          </p:nvCxnSpPr>
          <p:spPr>
            <a:xfrm flipV="1">
              <a:off x="8397240" y="4249578"/>
              <a:ext cx="0" cy="352902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7" idx="0"/>
              <a:endCxn id="15" idx="4"/>
            </p:cNvCxnSpPr>
            <p:nvPr/>
          </p:nvCxnSpPr>
          <p:spPr>
            <a:xfrm flipV="1">
              <a:off x="8397240" y="3246120"/>
              <a:ext cx="0" cy="729138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7924800" y="1546859"/>
              <a:ext cx="1066800" cy="2186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077200" y="2209800"/>
              <a:ext cx="6858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8077200" y="3868578"/>
              <a:ext cx="609600" cy="5867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24599" y="1600200"/>
              <a:ext cx="1447801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600" i="1" dirty="0" smtClean="0"/>
                <a:t>Document’s </a:t>
              </a:r>
            </a:p>
            <a:p>
              <a:pPr algn="r"/>
              <a:r>
                <a:rPr lang="en-US" sz="1600" i="1" dirty="0" smtClean="0"/>
                <a:t>topic distribution</a:t>
              </a:r>
              <a:endParaRPr lang="en-US" sz="1600" i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553200" y="2362200"/>
              <a:ext cx="12192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600" i="1" dirty="0" smtClean="0"/>
                <a:t>Word’s topic</a:t>
              </a:r>
              <a:endParaRPr lang="en-US" sz="1600" i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64475" y="2971799"/>
              <a:ext cx="707925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600" i="1" dirty="0" smtClean="0"/>
                <a:t>Word</a:t>
              </a:r>
              <a:endParaRPr lang="en-US" sz="1600" i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00799" y="3850957"/>
              <a:ext cx="1447801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600" i="1" dirty="0" smtClean="0"/>
                <a:t>Topic’s word distribution</a:t>
              </a:r>
              <a:endParaRPr lang="en-US" sz="1600" i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00798" y="4495800"/>
              <a:ext cx="1447801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600" i="1" dirty="0" smtClean="0"/>
                <a:t>Prior on word distributions</a:t>
              </a:r>
              <a:endParaRPr lang="en-US" sz="1600" i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248400" y="762000"/>
              <a:ext cx="2819400" cy="434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8496300" y="4249579"/>
                  <a:ext cx="228600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𝐾</m:t>
                        </m:r>
                      </m:oMath>
                    </m:oMathPara>
                  </a14:m>
                  <a:endParaRPr lang="en-US" sz="1600" i="1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96300" y="4249579"/>
                  <a:ext cx="228600" cy="21544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2632" r="-2632" b="-28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8397240" y="3254823"/>
                  <a:ext cx="533400" cy="23275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1400" i="1" dirty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97240" y="3254823"/>
                  <a:ext cx="533400" cy="232756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230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8610600" y="3518356"/>
                  <a:ext cx="533400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US" sz="1400" i="1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10600" y="3518356"/>
                  <a:ext cx="533400" cy="21544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28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0310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Gibbs Sampling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066800"/>
                <a:ext cx="9144000" cy="5234609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Full joint probability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𝜃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𝜙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𝛼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𝛽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=1..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𝐾</m:t>
                          </m:r>
                        </m:sub>
                        <m:sup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𝛽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nary>
                        <m:naryPr>
                          <m:chr m:val="∏"/>
                          <m:sup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=1..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𝐷</m:t>
                          </m:r>
                        </m:sub>
                        <m:sup/>
                        <m:e>
                          <m:r>
                            <a:rPr lang="en-US" sz="2000" i="1">
                              <a:latin typeface="Cambria Math"/>
                            </a:rPr>
                            <m:t>𝑝</m:t>
                          </m:r>
                          <m:r>
                            <a:rPr lang="en-US" sz="20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|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𝛼</m:t>
                          </m:r>
                          <m:r>
                            <a:rPr lang="en-US" sz="2000" i="1">
                              <a:latin typeface="Cambria Math"/>
                            </a:rPr>
                            <m:t>)</m:t>
                          </m:r>
                        </m:e>
                      </m:nary>
                      <m:nary>
                        <m:naryPr>
                          <m:chr m:val="∏"/>
                          <m:sup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=1..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sz="2000" i="1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𝜙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Gibbs sampling:   sample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𝜙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 independently</a:t>
                </a:r>
              </a:p>
              <a:p>
                <a:r>
                  <a:rPr lang="en-US" dirty="0" smtClean="0"/>
                  <a:t>Problem:    slow convergence (a.k.a. mixing)</a:t>
                </a:r>
              </a:p>
              <a:p>
                <a:r>
                  <a:rPr lang="en-US" dirty="0" smtClean="0"/>
                  <a:t>Collapsed Gibbs sampling</a:t>
                </a:r>
              </a:p>
              <a:p>
                <a:pPr lvl="1"/>
                <a:r>
                  <a:rPr lang="en-US" dirty="0" smtClean="0"/>
                  <a:t>Integrate 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𝜙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 smtClean="0"/>
                  <a:t> analytically</a:t>
                </a:r>
              </a:p>
              <a:p>
                <a:pPr marL="3937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𝛼</m:t>
                          </m:r>
                          <m:r>
                            <a:rPr lang="en-US" i="1">
                              <a:latin typeface="Cambria Math"/>
                            </a:rPr>
                            <m:t>, </m:t>
                          </m:r>
                          <m:r>
                            <a:rPr lang="en-US" i="1">
                              <a:latin typeface="Cambria Math"/>
                            </a:rPr>
                            <m:t>𝛽</m:t>
                          </m:r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∝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𝑥𝑧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𝑥𝑧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𝑧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Until convergence:    </a:t>
                </a:r>
              </a:p>
              <a:p>
                <a:pPr lvl="2"/>
                <a:r>
                  <a:rPr lang="en-US" dirty="0" smtClean="0"/>
                  <a:t>resample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𝛽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</a:t>
                </a:r>
              </a:p>
              <a:p>
                <a:pPr lvl="2"/>
                <a:r>
                  <a:rPr lang="en-US" dirty="0" smtClean="0"/>
                  <a:t>update counts: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𝑧𝑑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𝑥𝑧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393700" lvl="1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66800"/>
                <a:ext cx="9144000" cy="5234609"/>
              </a:xfrm>
              <a:blipFill rotWithShape="1">
                <a:blip r:embed="rId2"/>
                <a:stretch>
                  <a:fillRect l="-867" t="-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97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8647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Collapsed Gibbs Sampling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00B050"/>
                </a:solidFill>
              </a:rPr>
              <a:t>SUML-Ch11</a:t>
            </a:r>
            <a:r>
              <a:rPr lang="en-US" dirty="0" smtClean="0"/>
              <a:t>]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Synchronous version (MPI-based):</a:t>
                </a:r>
              </a:p>
              <a:p>
                <a:pPr lvl="1"/>
                <a:r>
                  <a:rPr lang="en-US" dirty="0" smtClean="0"/>
                  <a:t>Distribute documents among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machines</a:t>
                </a:r>
              </a:p>
              <a:p>
                <a:pPr lvl="1"/>
                <a:r>
                  <a:rPr lang="en-US" dirty="0" smtClean="0"/>
                  <a:t>Global topic and word-topic counts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𝑤𝑧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L</a:t>
                </a:r>
                <a:r>
                  <a:rPr lang="en-US" b="0" dirty="0" smtClean="0"/>
                  <a:t>ocal document-topic counts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𝑑𝑧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After each local iteration, </a:t>
                </a:r>
                <a:r>
                  <a:rPr lang="en-US" dirty="0" err="1" smtClean="0"/>
                  <a:t>AllReduce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Asynchronous version:   gossip (P2P)</a:t>
                </a:r>
              </a:p>
              <a:p>
                <a:pPr lvl="1"/>
                <a:r>
                  <a:rPr lang="en-US" dirty="0" smtClean="0"/>
                  <a:t>Random pairs of processors exchange statistics upon pass completion</a:t>
                </a:r>
              </a:p>
              <a:p>
                <a:pPr lvl="1"/>
                <a:r>
                  <a:rPr lang="en-US" dirty="0" smtClean="0"/>
                  <a:t>Approximate global posterior distribution (experimentally not a problem)</a:t>
                </a:r>
              </a:p>
              <a:p>
                <a:pPr lvl="1"/>
                <a:r>
                  <a:rPr lang="en-US" dirty="0" smtClean="0"/>
                  <a:t>Additional estimation to properly account for previous counts from neighbor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67" t="-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9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Multithreading to maximize concurrency</a:t>
                </a:r>
              </a:p>
              <a:p>
                <a:pPr lvl="1"/>
                <a:r>
                  <a:rPr lang="en-US" dirty="0" smtClean="0"/>
                  <a:t>Parallelize both </a:t>
                </a:r>
                <a:r>
                  <a:rPr lang="en-US" i="1" dirty="0" smtClean="0"/>
                  <a:t>local </a:t>
                </a:r>
                <a:r>
                  <a:rPr lang="en-US" dirty="0" smtClean="0"/>
                  <a:t>and </a:t>
                </a:r>
                <a:r>
                  <a:rPr lang="en-US" i="1" dirty="0" smtClean="0"/>
                  <a:t>global </a:t>
                </a:r>
                <a:r>
                  <a:rPr lang="en-US" dirty="0" smtClean="0"/>
                  <a:t>updates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𝑥𝑧</m:t>
                        </m:r>
                      </m:sub>
                    </m:sSub>
                  </m:oMath>
                </a14:m>
                <a:r>
                  <a:rPr lang="en-US" dirty="0" smtClean="0"/>
                  <a:t> counts</a:t>
                </a:r>
              </a:p>
              <a:p>
                <a:pPr lvl="1"/>
                <a:r>
                  <a:rPr lang="en-US" dirty="0" smtClean="0"/>
                  <a:t>Key trick: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𝑥𝑧</m:t>
                        </m:r>
                      </m:sub>
                    </m:sSub>
                  </m:oMath>
                </a14:m>
                <a:r>
                  <a:rPr lang="en-US" dirty="0" smtClean="0"/>
                  <a:t> are effectively constant for a given document</a:t>
                </a:r>
              </a:p>
              <a:p>
                <a:pPr lvl="2"/>
                <a:r>
                  <a:rPr lang="en-US" dirty="0" smtClean="0"/>
                  <a:t>No need to update continuously:  update once per-document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in a separate thread</a:t>
                </a:r>
              </a:p>
              <a:p>
                <a:pPr lvl="2"/>
                <a:r>
                  <a:rPr lang="en-US" dirty="0" smtClean="0"/>
                  <a:t>Enables multithreading the samplers</a:t>
                </a:r>
              </a:p>
              <a:p>
                <a:pPr lvl="1"/>
                <a:r>
                  <a:rPr lang="en-US" dirty="0" smtClean="0"/>
                  <a:t>Global updates are asynchronous -&gt;  no blocking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67" t="-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8647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Collapsed Gibbs Sampling [SN10,S11]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99602"/>
            <a:ext cx="4572000" cy="2420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72200" y="607779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[S11]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Up Graphical Models: 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Extremely high parallelism is achievable, but variance is high</a:t>
            </a:r>
          </a:p>
          <a:p>
            <a:pPr lvl="1"/>
            <a:r>
              <a:rPr lang="en-US" dirty="0" smtClean="0"/>
              <a:t>Strongly data dependent</a:t>
            </a:r>
          </a:p>
          <a:p>
            <a:r>
              <a:rPr lang="en-US" dirty="0" smtClean="0"/>
              <a:t>Network and synchronization costs can be explicitly accounted for in algorithms</a:t>
            </a:r>
          </a:p>
          <a:p>
            <a:r>
              <a:rPr lang="en-US" dirty="0" smtClean="0"/>
              <a:t>Approximations are essential to removing barriers</a:t>
            </a:r>
          </a:p>
          <a:p>
            <a:r>
              <a:rPr lang="en-US" dirty="0" smtClean="0"/>
              <a:t>Multi-level parallelism allows maximizing utilization</a:t>
            </a:r>
          </a:p>
          <a:p>
            <a:r>
              <a:rPr lang="en-US" dirty="0" smtClean="0"/>
              <a:t>Multiple caches allow super-linear speedups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69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234609"/>
          </a:xfrm>
        </p:spPr>
        <p:txBody>
          <a:bodyPr lIns="0" rIns="0">
            <a:normAutofit/>
          </a:bodyPr>
          <a:lstStyle/>
          <a:p>
            <a:pPr marL="0" indent="0">
              <a:buNone/>
            </a:pPr>
            <a:r>
              <a:rPr lang="en-US" sz="1400" dirty="0" smtClean="0"/>
              <a:t>[SUML-Ch11</a:t>
            </a:r>
            <a:r>
              <a:rPr lang="en-US" sz="1400" dirty="0" smtClean="0"/>
              <a:t>]  Arthur </a:t>
            </a:r>
            <a:r>
              <a:rPr lang="en-US" sz="1400" dirty="0"/>
              <a:t>Asuncion, Padhraic Smyth, Max Welling, David Newman, Ian </a:t>
            </a:r>
            <a:r>
              <a:rPr lang="en-US" sz="1400" dirty="0" err="1"/>
              <a:t>Porteous</a:t>
            </a:r>
            <a:r>
              <a:rPr lang="en-US" sz="1400" dirty="0"/>
              <a:t>, and Scott </a:t>
            </a:r>
            <a:r>
              <a:rPr lang="en-US" sz="1400" dirty="0" err="1" smtClean="0"/>
              <a:t>Triglia</a:t>
            </a:r>
            <a:r>
              <a:rPr lang="en-US" sz="1400" dirty="0" smtClean="0"/>
              <a:t>. Distributed </a:t>
            </a:r>
            <a:r>
              <a:rPr lang="en-US" sz="1400" dirty="0"/>
              <a:t>Gibbs Sampling </a:t>
            </a:r>
            <a:r>
              <a:rPr lang="en-US" sz="1400" dirty="0" smtClean="0"/>
              <a:t>for Latent </a:t>
            </a:r>
            <a:r>
              <a:rPr lang="en-US" sz="1400" dirty="0"/>
              <a:t>Variable </a:t>
            </a:r>
            <a:r>
              <a:rPr lang="en-US" sz="1400" dirty="0" smtClean="0"/>
              <a:t>Models. </a:t>
            </a:r>
            <a:r>
              <a:rPr lang="en-US" sz="1400" dirty="0"/>
              <a:t>In “Scaling Up Machine Learning”, Cambridge U. Press, 2011.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[B+03</a:t>
            </a:r>
            <a:r>
              <a:rPr lang="en-US" sz="1400" dirty="0"/>
              <a:t>] D. </a:t>
            </a:r>
            <a:r>
              <a:rPr lang="en-US" sz="1400" dirty="0" err="1"/>
              <a:t>Blei</a:t>
            </a:r>
            <a:r>
              <a:rPr lang="en-US" sz="1400" dirty="0"/>
              <a:t>, A. Ng, and M. Jordan. Latent </a:t>
            </a:r>
            <a:r>
              <a:rPr lang="en-US" sz="1400" dirty="0" err="1"/>
              <a:t>Dirichlet</a:t>
            </a:r>
            <a:r>
              <a:rPr lang="en-US" sz="1400" dirty="0"/>
              <a:t> allocation. Journal of Machine Learning Research, 3:993–1022</a:t>
            </a:r>
            <a:r>
              <a:rPr lang="en-US" sz="1400" dirty="0" smtClean="0"/>
              <a:t>, 2003.</a:t>
            </a:r>
          </a:p>
          <a:p>
            <a:pPr marL="0" indent="0">
              <a:buNone/>
            </a:pPr>
            <a:r>
              <a:rPr lang="en-US" sz="1400" dirty="0" smtClean="0"/>
              <a:t>[</a:t>
            </a:r>
            <a:r>
              <a:rPr lang="en-US" sz="1400" dirty="0"/>
              <a:t>B11]  D. </a:t>
            </a:r>
            <a:r>
              <a:rPr lang="en-US" sz="1400" dirty="0" err="1"/>
              <a:t>Blei</a:t>
            </a:r>
            <a:r>
              <a:rPr lang="en-US" sz="1400" dirty="0"/>
              <a:t>. Introduction to Probabilistic Topic Models. Communications of the ACM, 2011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 smtClean="0"/>
              <a:t>[</a:t>
            </a:r>
            <a:r>
              <a:rPr lang="en-US" sz="1400" dirty="0" smtClean="0"/>
              <a:t>SUML-Ch10</a:t>
            </a:r>
            <a:r>
              <a:rPr lang="en-US" sz="1400" dirty="0" smtClean="0"/>
              <a:t>] </a:t>
            </a:r>
            <a:r>
              <a:rPr lang="en-US" sz="1400" dirty="0" smtClean="0"/>
              <a:t>J. Gonzalez, Y. Low, C. </a:t>
            </a:r>
            <a:r>
              <a:rPr lang="en-US" sz="1400" dirty="0" err="1" smtClean="0"/>
              <a:t>Guestrin</a:t>
            </a:r>
            <a:r>
              <a:rPr lang="en-US" sz="1400" dirty="0" smtClean="0"/>
              <a:t>.   Parallel Belief Propagation in Factor Graphs. </a:t>
            </a:r>
            <a:r>
              <a:rPr lang="en-US" sz="1400" dirty="0"/>
              <a:t>In “Scaling Up Machine Learning”, Cambridge U. Press, 2011. </a:t>
            </a:r>
          </a:p>
          <a:p>
            <a:pPr marL="0" indent="0">
              <a:buNone/>
            </a:pPr>
            <a:r>
              <a:rPr lang="en-US" sz="1400" dirty="0" smtClean="0"/>
              <a:t>[KF10</a:t>
            </a:r>
            <a:r>
              <a:rPr lang="en-US" sz="1400" dirty="0"/>
              <a:t>] </a:t>
            </a:r>
            <a:r>
              <a:rPr lang="en-US" sz="1400" dirty="0" smtClean="0"/>
              <a:t> D. </a:t>
            </a:r>
            <a:r>
              <a:rPr lang="en-US" sz="1400" dirty="0" err="1" smtClean="0"/>
              <a:t>Koller</a:t>
            </a:r>
            <a:r>
              <a:rPr lang="en-US" sz="1400" dirty="0" smtClean="0"/>
              <a:t> and N. Friedman   Probabilistic graphical models.   MIT Press, 2010. </a:t>
            </a:r>
          </a:p>
          <a:p>
            <a:pPr marL="0" indent="0">
              <a:buNone/>
            </a:pPr>
            <a:r>
              <a:rPr lang="en-US" sz="1400" dirty="0" smtClean="0"/>
              <a:t>[M01]  K. Murphy.   An introduction to graphical models, 2001. </a:t>
            </a:r>
          </a:p>
          <a:p>
            <a:pPr marL="0" indent="0">
              <a:buNone/>
            </a:pPr>
            <a:r>
              <a:rPr lang="en-US" sz="1400" dirty="0" smtClean="0"/>
              <a:t>[M04]  K. Murphy.   Approximate inference in graphical models.   AAAI Tutorial, 2004. </a:t>
            </a:r>
          </a:p>
          <a:p>
            <a:pPr marL="0" indent="0">
              <a:buNone/>
            </a:pPr>
            <a:r>
              <a:rPr lang="en-US" sz="1400" dirty="0" smtClean="0"/>
              <a:t>[S11]    A.J. </a:t>
            </a:r>
            <a:r>
              <a:rPr lang="en-US" sz="1400" dirty="0" err="1" smtClean="0"/>
              <a:t>Smola</a:t>
            </a:r>
            <a:r>
              <a:rPr lang="en-US" sz="1400" dirty="0" smtClean="0"/>
              <a:t>.   Graphical models for the Internet.   MLSS Tutorial, 2011. </a:t>
            </a:r>
          </a:p>
          <a:p>
            <a:pPr marL="0" indent="0">
              <a:buNone/>
            </a:pPr>
            <a:r>
              <a:rPr lang="en-US" sz="1400" dirty="0" smtClean="0"/>
              <a:t>[SN10] A.J</a:t>
            </a:r>
            <a:r>
              <a:rPr lang="en-US" sz="1400" dirty="0"/>
              <a:t>. </a:t>
            </a:r>
            <a:r>
              <a:rPr lang="en-US" sz="1400" dirty="0" err="1"/>
              <a:t>Smola</a:t>
            </a:r>
            <a:r>
              <a:rPr lang="en-US" sz="1400" dirty="0"/>
              <a:t>, </a:t>
            </a:r>
            <a:r>
              <a:rPr lang="en-US" sz="1400" dirty="0" smtClean="0"/>
              <a:t>S. </a:t>
            </a:r>
            <a:r>
              <a:rPr lang="en-US" sz="1400" dirty="0" err="1" smtClean="0"/>
              <a:t>Narayanamurthy</a:t>
            </a:r>
            <a:r>
              <a:rPr lang="en-US" sz="1400" dirty="0" smtClean="0"/>
              <a:t>. </a:t>
            </a:r>
            <a:r>
              <a:rPr lang="en-US" sz="1400" dirty="0"/>
              <a:t>An Architecture for Parallel Topic Models. </a:t>
            </a:r>
            <a:r>
              <a:rPr lang="en-US" sz="1400" dirty="0" smtClean="0"/>
              <a:t>VLDB 2010.</a:t>
            </a:r>
          </a:p>
          <a:p>
            <a:pPr marL="0" indent="0">
              <a:buNone/>
            </a:pPr>
            <a:r>
              <a:rPr lang="en-US" sz="1400" dirty="0"/>
              <a:t>[W08]  M. Wainwright.  Graphical models and </a:t>
            </a:r>
            <a:r>
              <a:rPr lang="en-US" sz="1400" dirty="0" err="1"/>
              <a:t>variational</a:t>
            </a:r>
            <a:r>
              <a:rPr lang="en-US" sz="1400" dirty="0"/>
              <a:t> methods.   ICML Tutorial, 2008.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8131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220200" cy="5234609"/>
          </a:xfrm>
        </p:spPr>
        <p:txBody>
          <a:bodyPr>
            <a:normAutofit/>
          </a:bodyPr>
          <a:lstStyle/>
          <a:p>
            <a:r>
              <a:rPr lang="en-US" dirty="0" smtClean="0"/>
              <a:t>View observed data and unobserved properties as </a:t>
            </a:r>
            <a:r>
              <a:rPr lang="en-US" i="1" dirty="0" smtClean="0">
                <a:solidFill>
                  <a:srgbClr val="FF0000"/>
                </a:solidFill>
              </a:rPr>
              <a:t>random variables</a:t>
            </a:r>
          </a:p>
          <a:p>
            <a:r>
              <a:rPr lang="en-US" dirty="0" smtClean="0"/>
              <a:t>Graphical Models:   compact graph-based encoding of probability distributions (high dimensional, with complex dependencies)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Generative/discriminative/hybrid, un-,semi- and supervised learning</a:t>
            </a:r>
          </a:p>
          <a:p>
            <a:pPr lvl="1"/>
            <a:r>
              <a:rPr lang="en-US" dirty="0" smtClean="0"/>
              <a:t>Bayesian Networks (directed), Markov Random Fields (undirected), hybrids, extensions, etc.   HMM, CRF, RBM, M</a:t>
            </a:r>
            <a:r>
              <a:rPr lang="en-US" baseline="30000" dirty="0" smtClean="0"/>
              <a:t>3</a:t>
            </a:r>
            <a:r>
              <a:rPr lang="en-US" dirty="0" smtClean="0"/>
              <a:t>N, HMRF, etc.</a:t>
            </a:r>
          </a:p>
          <a:p>
            <a:r>
              <a:rPr lang="en-US" dirty="0" smtClean="0"/>
              <a:t>Enormous research area with a number of excellent tutorials</a:t>
            </a:r>
          </a:p>
          <a:p>
            <a:pPr lvl="1"/>
            <a:r>
              <a:rPr lang="en-US" dirty="0" smtClean="0"/>
              <a:t>[J98], [M01], [M04], [W08], </a:t>
            </a:r>
            <a:r>
              <a:rPr lang="en-US" dirty="0"/>
              <a:t>[KF10], </a:t>
            </a:r>
            <a:r>
              <a:rPr lang="en-US" dirty="0" smtClean="0"/>
              <a:t>[S11]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Models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24399" y="2548118"/>
            <a:ext cx="1683564" cy="672722"/>
            <a:chOff x="4724399" y="2548118"/>
            <a:chExt cx="1683564" cy="672722"/>
          </a:xfrm>
        </p:grpSpPr>
        <p:cxnSp>
          <p:nvCxnSpPr>
            <p:cNvPr id="100" name="Straight Connector 99"/>
            <p:cNvCxnSpPr>
              <a:stCxn id="109" idx="0"/>
              <a:endCxn id="107" idx="4"/>
            </p:cNvCxnSpPr>
            <p:nvPr/>
          </p:nvCxnSpPr>
          <p:spPr bwMode="auto">
            <a:xfrm flipV="1">
              <a:off x="5066309" y="2730998"/>
              <a:ext cx="0" cy="306962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108" idx="2"/>
              <a:endCxn id="107" idx="6"/>
            </p:cNvCxnSpPr>
            <p:nvPr/>
          </p:nvCxnSpPr>
          <p:spPr bwMode="auto">
            <a:xfrm flipH="1">
              <a:off x="5157749" y="2639558"/>
              <a:ext cx="298171" cy="0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10" idx="0"/>
              <a:endCxn id="108" idx="4"/>
            </p:cNvCxnSpPr>
            <p:nvPr/>
          </p:nvCxnSpPr>
          <p:spPr bwMode="auto">
            <a:xfrm flipH="1" flipV="1">
              <a:off x="5547360" y="2730998"/>
              <a:ext cx="2515" cy="306962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11" idx="2"/>
              <a:endCxn id="108" idx="6"/>
            </p:cNvCxnSpPr>
            <p:nvPr/>
          </p:nvCxnSpPr>
          <p:spPr bwMode="auto">
            <a:xfrm flipH="1">
              <a:off x="5638800" y="2639558"/>
              <a:ext cx="311964" cy="0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12" idx="0"/>
              <a:endCxn id="111" idx="4"/>
            </p:cNvCxnSpPr>
            <p:nvPr/>
          </p:nvCxnSpPr>
          <p:spPr bwMode="auto">
            <a:xfrm flipH="1" flipV="1">
              <a:off x="6042204" y="2730998"/>
              <a:ext cx="2515" cy="306962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Oval 106"/>
            <p:cNvSpPr/>
            <p:nvPr/>
          </p:nvSpPr>
          <p:spPr bwMode="auto">
            <a:xfrm>
              <a:off x="4974869" y="2548118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5455920" y="2548118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4974869" y="3037960"/>
              <a:ext cx="182880" cy="18288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5458435" y="3037960"/>
              <a:ext cx="182880" cy="18288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5950764" y="2548118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5953279" y="3037960"/>
              <a:ext cx="182880" cy="18288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113" name="Straight Connector 112"/>
            <p:cNvCxnSpPr>
              <a:endCxn id="111" idx="6"/>
            </p:cNvCxnSpPr>
            <p:nvPr/>
          </p:nvCxnSpPr>
          <p:spPr bwMode="auto">
            <a:xfrm flipH="1" flipV="1">
              <a:off x="6133643" y="2639558"/>
              <a:ext cx="274320" cy="0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07" idx="2"/>
            </p:cNvCxnSpPr>
            <p:nvPr/>
          </p:nvCxnSpPr>
          <p:spPr bwMode="auto">
            <a:xfrm flipH="1">
              <a:off x="4724399" y="2639558"/>
              <a:ext cx="274320" cy="0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6964680" y="2230240"/>
            <a:ext cx="1341120" cy="1162472"/>
            <a:chOff x="6964680" y="2230240"/>
            <a:chExt cx="1341120" cy="11624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Oval 117"/>
                <p:cNvSpPr/>
                <p:nvPr/>
              </p:nvSpPr>
              <p:spPr>
                <a:xfrm>
                  <a:off x="6964680" y="2354322"/>
                  <a:ext cx="274320" cy="27432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91440" rIns="0" bIns="91440" rtlCol="0" anchor="ctr"/>
                <a:lstStyle/>
                <a:p>
                  <a:pPr algn="just"/>
                  <a14:m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𝜃</m:t>
                      </m:r>
                    </m:oMath>
                  </a14:m>
                  <a:r>
                    <a:rPr lang="en-US" sz="1400" dirty="0" smtClean="0">
                      <a:solidFill>
                        <a:schemeClr val="tx1"/>
                      </a:solidFill>
                    </a:rPr>
                    <a:t> 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8" name="Oval 1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4680" y="2354322"/>
                  <a:ext cx="274320" cy="274320"/>
                </a:xfrm>
                <a:prstGeom prst="ellipse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Oval 118"/>
                <p:cNvSpPr/>
                <p:nvPr/>
              </p:nvSpPr>
              <p:spPr>
                <a:xfrm>
                  <a:off x="7650480" y="2354322"/>
                  <a:ext cx="274320" cy="27432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4008" rIns="0" bIns="91440" rtlCol="0" anchor="ctr"/>
                <a:lstStyle/>
                <a:p>
                  <a:pPr algn="just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𝑖𝑗</m:t>
                          </m:r>
                        </m:sub>
                      </m:sSub>
                    </m:oMath>
                  </a14:m>
                  <a:r>
                    <a:rPr lang="en-US" sz="1400" dirty="0" smtClean="0">
                      <a:solidFill>
                        <a:schemeClr val="tx1"/>
                      </a:solidFill>
                    </a:rPr>
                    <a:t> 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9" name="Oval 1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50480" y="2354322"/>
                  <a:ext cx="274320" cy="274320"/>
                </a:xfrm>
                <a:prstGeom prst="ellipse">
                  <a:avLst/>
                </a:prstGeom>
                <a:blipFill rotWithShape="1">
                  <a:blip r:embed="rId3"/>
                  <a:stretch>
                    <a:fillRect r="-2041" b="-40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Oval 119"/>
                <p:cNvSpPr/>
                <p:nvPr/>
              </p:nvSpPr>
              <p:spPr>
                <a:xfrm>
                  <a:off x="7650480" y="2992240"/>
                  <a:ext cx="274320" cy="27432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tIns="45720" rIns="0" bIns="91440" rtlCol="0" anchor="ctr"/>
                <a:lstStyle/>
                <a:p>
                  <a:pPr algn="just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a14:m>
                  <a:r>
                    <a:rPr lang="en-US" sz="1400" dirty="0" smtClean="0">
                      <a:solidFill>
                        <a:schemeClr val="tx1"/>
                      </a:solidFill>
                    </a:rPr>
                    <a:t> 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0" name="Oval 1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50480" y="2992240"/>
                  <a:ext cx="274320" cy="274320"/>
                </a:xfrm>
                <a:prstGeom prst="ellipse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1" name="Straight Arrow Connector 120"/>
            <p:cNvCxnSpPr>
              <a:stCxn id="118" idx="6"/>
              <a:endCxn id="119" idx="2"/>
            </p:cNvCxnSpPr>
            <p:nvPr/>
          </p:nvCxnSpPr>
          <p:spPr>
            <a:xfrm>
              <a:off x="7239000" y="2491482"/>
              <a:ext cx="41148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19" idx="4"/>
              <a:endCxn id="120" idx="0"/>
            </p:cNvCxnSpPr>
            <p:nvPr/>
          </p:nvCxnSpPr>
          <p:spPr>
            <a:xfrm>
              <a:off x="7787640" y="2628642"/>
              <a:ext cx="0" cy="3635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 122"/>
            <p:cNvSpPr/>
            <p:nvPr/>
          </p:nvSpPr>
          <p:spPr>
            <a:xfrm>
              <a:off x="7412400" y="2230240"/>
              <a:ext cx="777240" cy="11430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" name="TextBox 123"/>
                <p:cNvSpPr txBox="1"/>
                <p:nvPr/>
              </p:nvSpPr>
              <p:spPr>
                <a:xfrm>
                  <a:off x="7964760" y="3177268"/>
                  <a:ext cx="264840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𝑁</m:t>
                        </m:r>
                      </m:oMath>
                    </m:oMathPara>
                  </a14:m>
                  <a:endParaRPr lang="en-US" sz="1400" i="1" dirty="0"/>
                </a:p>
              </p:txBody>
            </p:sp>
          </mc:Choice>
          <mc:Fallback xmlns="">
            <p:sp>
              <p:nvSpPr>
                <p:cNvPr id="124" name="TextBox 1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4760" y="3177268"/>
                  <a:ext cx="264840" cy="21544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2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9" name="Rectangle 128"/>
            <p:cNvSpPr/>
            <p:nvPr/>
          </p:nvSpPr>
          <p:spPr>
            <a:xfrm>
              <a:off x="7467600" y="2278122"/>
              <a:ext cx="661472" cy="484978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Box 130"/>
                <p:cNvSpPr txBox="1"/>
                <p:nvPr/>
              </p:nvSpPr>
              <p:spPr>
                <a:xfrm>
                  <a:off x="7772400" y="2547008"/>
                  <a:ext cx="533400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US" sz="1400" i="1" dirty="0"/>
                </a:p>
              </p:txBody>
            </p:sp>
          </mc:Choice>
          <mc:Fallback xmlns="">
            <p:sp>
              <p:nvSpPr>
                <p:cNvPr id="131" name="Text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72400" y="2547008"/>
                  <a:ext cx="533400" cy="21544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28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Group 3"/>
          <p:cNvGrpSpPr/>
          <p:nvPr/>
        </p:nvGrpSpPr>
        <p:grpSpPr>
          <a:xfrm>
            <a:off x="333513" y="2306440"/>
            <a:ext cx="1876287" cy="1427360"/>
            <a:chOff x="333513" y="2306440"/>
            <a:chExt cx="1876287" cy="1427360"/>
          </a:xfrm>
        </p:grpSpPr>
        <p:cxnSp>
          <p:nvCxnSpPr>
            <p:cNvPr id="133" name="Straight Connector 132"/>
            <p:cNvCxnSpPr>
              <a:stCxn id="9" idx="7"/>
              <a:endCxn id="132" idx="3"/>
            </p:cNvCxnSpPr>
            <p:nvPr/>
          </p:nvCxnSpPr>
          <p:spPr bwMode="auto">
            <a:xfrm flipV="1">
              <a:off x="1162387" y="2618636"/>
              <a:ext cx="256148" cy="284550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12" idx="1"/>
              <a:endCxn id="132" idx="5"/>
            </p:cNvCxnSpPr>
            <p:nvPr/>
          </p:nvCxnSpPr>
          <p:spPr bwMode="auto">
            <a:xfrm flipH="1" flipV="1">
              <a:off x="1677167" y="2618636"/>
              <a:ext cx="220437" cy="276930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9" idx="1"/>
              <a:endCxn id="149" idx="5"/>
            </p:cNvCxnSpPr>
            <p:nvPr/>
          </p:nvCxnSpPr>
          <p:spPr bwMode="auto">
            <a:xfrm flipH="1" flipV="1">
              <a:off x="645709" y="2646954"/>
              <a:ext cx="258046" cy="256232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5" idx="1"/>
              <a:endCxn id="9" idx="5"/>
            </p:cNvCxnSpPr>
            <p:nvPr/>
          </p:nvCxnSpPr>
          <p:spPr bwMode="auto">
            <a:xfrm flipH="1" flipV="1">
              <a:off x="1162387" y="3161818"/>
              <a:ext cx="256148" cy="259786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5" idx="7"/>
              <a:endCxn id="12" idx="3"/>
            </p:cNvCxnSpPr>
            <p:nvPr/>
          </p:nvCxnSpPr>
          <p:spPr bwMode="auto">
            <a:xfrm flipV="1">
              <a:off x="1677167" y="3154198"/>
              <a:ext cx="220437" cy="267406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 bwMode="auto">
            <a:xfrm>
              <a:off x="850191" y="2849622"/>
              <a:ext cx="365760" cy="36576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844040" y="2842002"/>
              <a:ext cx="365760" cy="36576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1364971" y="3368040"/>
              <a:ext cx="365760" cy="36576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32" name="Oval 131"/>
            <p:cNvSpPr/>
            <p:nvPr/>
          </p:nvSpPr>
          <p:spPr bwMode="auto">
            <a:xfrm>
              <a:off x="1364971" y="2306440"/>
              <a:ext cx="365760" cy="36576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333513" y="2334758"/>
              <a:ext cx="365760" cy="36576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825080" y="2312156"/>
            <a:ext cx="1365920" cy="1345444"/>
            <a:chOff x="3733800" y="4175760"/>
            <a:chExt cx="1365920" cy="1345444"/>
          </a:xfrm>
        </p:grpSpPr>
        <p:cxnSp>
          <p:nvCxnSpPr>
            <p:cNvPr id="92" name="Straight Connector 91"/>
            <p:cNvCxnSpPr/>
            <p:nvPr/>
          </p:nvCxnSpPr>
          <p:spPr bwMode="auto">
            <a:xfrm flipV="1">
              <a:off x="3930885" y="4175760"/>
              <a:ext cx="2515" cy="914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 bwMode="auto">
            <a:xfrm flipV="1">
              <a:off x="4414451" y="4175760"/>
              <a:ext cx="2515" cy="914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 bwMode="auto">
            <a:xfrm flipV="1">
              <a:off x="4909295" y="4175760"/>
              <a:ext cx="2515" cy="914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95" name="Group 94"/>
            <p:cNvGrpSpPr/>
            <p:nvPr/>
          </p:nvGrpSpPr>
          <p:grpSpPr>
            <a:xfrm>
              <a:off x="3733800" y="4267200"/>
              <a:ext cx="1365920" cy="1254004"/>
              <a:chOff x="2906845" y="2319518"/>
              <a:chExt cx="1365920" cy="1254004"/>
            </a:xfrm>
          </p:grpSpPr>
          <p:cxnSp>
            <p:nvCxnSpPr>
              <p:cNvPr id="96" name="Straight Connector 95"/>
              <p:cNvCxnSpPr>
                <a:stCxn id="125" idx="0"/>
                <a:endCxn id="116" idx="4"/>
              </p:cNvCxnSpPr>
              <p:nvPr/>
            </p:nvCxnSpPr>
            <p:spPr bwMode="auto">
              <a:xfrm flipV="1">
                <a:off x="3108960" y="2502398"/>
                <a:ext cx="0" cy="30696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117" idx="2"/>
                <a:endCxn id="116" idx="6"/>
              </p:cNvCxnSpPr>
              <p:nvPr/>
            </p:nvCxnSpPr>
            <p:spPr bwMode="auto">
              <a:xfrm flipH="1">
                <a:off x="3200400" y="2410958"/>
                <a:ext cx="298171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126" idx="2"/>
                <a:endCxn id="125" idx="6"/>
              </p:cNvCxnSpPr>
              <p:nvPr/>
            </p:nvCxnSpPr>
            <p:spPr bwMode="auto">
              <a:xfrm flipH="1">
                <a:off x="3200400" y="2900800"/>
                <a:ext cx="300686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126" idx="0"/>
                <a:endCxn id="117" idx="4"/>
              </p:cNvCxnSpPr>
              <p:nvPr/>
            </p:nvCxnSpPr>
            <p:spPr bwMode="auto">
              <a:xfrm flipH="1" flipV="1">
                <a:off x="3590011" y="2502398"/>
                <a:ext cx="2515" cy="30696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127" idx="2"/>
                <a:endCxn id="117" idx="6"/>
              </p:cNvCxnSpPr>
              <p:nvPr/>
            </p:nvCxnSpPr>
            <p:spPr bwMode="auto">
              <a:xfrm flipH="1">
                <a:off x="3681451" y="2410958"/>
                <a:ext cx="311964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128" idx="2"/>
                <a:endCxn id="126" idx="6"/>
              </p:cNvCxnSpPr>
              <p:nvPr/>
            </p:nvCxnSpPr>
            <p:spPr bwMode="auto">
              <a:xfrm flipH="1">
                <a:off x="3683966" y="2900800"/>
                <a:ext cx="311964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128" idx="0"/>
                <a:endCxn id="127" idx="4"/>
              </p:cNvCxnSpPr>
              <p:nvPr/>
            </p:nvCxnSpPr>
            <p:spPr bwMode="auto">
              <a:xfrm flipH="1" flipV="1">
                <a:off x="4084855" y="2502398"/>
                <a:ext cx="2515" cy="30696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6" name="Oval 115"/>
              <p:cNvSpPr/>
              <p:nvPr/>
            </p:nvSpPr>
            <p:spPr bwMode="auto">
              <a:xfrm>
                <a:off x="3017520" y="2319518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 bwMode="auto">
              <a:xfrm>
                <a:off x="3498571" y="2319518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 bwMode="auto">
              <a:xfrm>
                <a:off x="3017520" y="2809360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 bwMode="auto">
              <a:xfrm>
                <a:off x="3501086" y="2809360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>
                <a:off x="3993415" y="2319518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>
                <a:off x="3995930" y="2809360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cxnSp>
            <p:nvCxnSpPr>
              <p:cNvPr id="130" name="Straight Connector 129"/>
              <p:cNvCxnSpPr>
                <a:stCxn id="139" idx="0"/>
                <a:endCxn id="125" idx="4"/>
              </p:cNvCxnSpPr>
              <p:nvPr/>
            </p:nvCxnSpPr>
            <p:spPr bwMode="auto">
              <a:xfrm flipV="1">
                <a:off x="3108960" y="2992240"/>
                <a:ext cx="0" cy="30696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>
                <a:stCxn id="140" idx="2"/>
                <a:endCxn id="139" idx="6"/>
              </p:cNvCxnSpPr>
              <p:nvPr/>
            </p:nvCxnSpPr>
            <p:spPr bwMode="auto">
              <a:xfrm flipH="1">
                <a:off x="3200400" y="3390642"/>
                <a:ext cx="300686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>
                <a:stCxn id="140" idx="0"/>
                <a:endCxn id="126" idx="4"/>
              </p:cNvCxnSpPr>
              <p:nvPr/>
            </p:nvCxnSpPr>
            <p:spPr bwMode="auto">
              <a:xfrm flipV="1">
                <a:off x="3592526" y="2992240"/>
                <a:ext cx="0" cy="30696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stCxn id="141" idx="2"/>
                <a:endCxn id="140" idx="6"/>
              </p:cNvCxnSpPr>
              <p:nvPr/>
            </p:nvCxnSpPr>
            <p:spPr bwMode="auto">
              <a:xfrm flipH="1">
                <a:off x="3683966" y="3390642"/>
                <a:ext cx="311964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>
                <a:stCxn id="141" idx="0"/>
                <a:endCxn id="128" idx="4"/>
              </p:cNvCxnSpPr>
              <p:nvPr/>
            </p:nvCxnSpPr>
            <p:spPr bwMode="auto">
              <a:xfrm flipV="1">
                <a:off x="4087370" y="2992240"/>
                <a:ext cx="0" cy="30696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9" name="Oval 138"/>
              <p:cNvSpPr/>
              <p:nvPr/>
            </p:nvSpPr>
            <p:spPr bwMode="auto">
              <a:xfrm>
                <a:off x="3017520" y="3299202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 bwMode="auto">
              <a:xfrm>
                <a:off x="3501086" y="3299202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 bwMode="auto">
              <a:xfrm>
                <a:off x="3995930" y="3299202"/>
                <a:ext cx="182880" cy="182880"/>
              </a:xfrm>
              <a:prstGeom prst="ellipse">
                <a:avLst/>
              </a:prstGeom>
              <a:noFill/>
              <a:ln w="38100"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endParaRPr>
              </a:p>
            </p:txBody>
          </p:sp>
          <p:cxnSp>
            <p:nvCxnSpPr>
              <p:cNvPr id="142" name="Straight Connector 141"/>
              <p:cNvCxnSpPr>
                <a:endCxn id="127" idx="6"/>
              </p:cNvCxnSpPr>
              <p:nvPr/>
            </p:nvCxnSpPr>
            <p:spPr bwMode="auto">
              <a:xfrm flipH="1" flipV="1">
                <a:off x="4176295" y="2410958"/>
                <a:ext cx="9395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endCxn id="128" idx="6"/>
              </p:cNvCxnSpPr>
              <p:nvPr/>
            </p:nvCxnSpPr>
            <p:spPr bwMode="auto">
              <a:xfrm flipH="1" flipV="1">
                <a:off x="4178810" y="2900800"/>
                <a:ext cx="9395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endCxn id="141" idx="6"/>
              </p:cNvCxnSpPr>
              <p:nvPr/>
            </p:nvCxnSpPr>
            <p:spPr bwMode="auto">
              <a:xfrm flipH="1" flipV="1">
                <a:off x="4178810" y="3390642"/>
                <a:ext cx="9395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endCxn id="139" idx="4"/>
              </p:cNvCxnSpPr>
              <p:nvPr/>
            </p:nvCxnSpPr>
            <p:spPr bwMode="auto">
              <a:xfrm flipV="1">
                <a:off x="3106445" y="3482082"/>
                <a:ext cx="2515" cy="9144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>
                <a:endCxn id="140" idx="4"/>
              </p:cNvCxnSpPr>
              <p:nvPr/>
            </p:nvCxnSpPr>
            <p:spPr bwMode="auto">
              <a:xfrm flipV="1">
                <a:off x="3590011" y="3482082"/>
                <a:ext cx="2515" cy="9144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>
                <a:endCxn id="141" idx="4"/>
              </p:cNvCxnSpPr>
              <p:nvPr/>
            </p:nvCxnSpPr>
            <p:spPr bwMode="auto">
              <a:xfrm flipV="1">
                <a:off x="4084855" y="3482082"/>
                <a:ext cx="2515" cy="9144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>
                <a:stCxn id="116" idx="2"/>
              </p:cNvCxnSpPr>
              <p:nvPr/>
            </p:nvCxnSpPr>
            <p:spPr bwMode="auto">
              <a:xfrm flipH="1">
                <a:off x="2906845" y="2410958"/>
                <a:ext cx="11067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>
                <a:stCxn id="125" idx="2"/>
              </p:cNvCxnSpPr>
              <p:nvPr/>
            </p:nvCxnSpPr>
            <p:spPr bwMode="auto">
              <a:xfrm flipH="1">
                <a:off x="2909360" y="2900800"/>
                <a:ext cx="10816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>
                <a:stCxn id="139" idx="2"/>
              </p:cNvCxnSpPr>
              <p:nvPr/>
            </p:nvCxnSpPr>
            <p:spPr bwMode="auto">
              <a:xfrm flipH="1">
                <a:off x="2909360" y="3390642"/>
                <a:ext cx="108160" cy="291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4435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Model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3791"/>
            <a:ext cx="9296400" cy="5234609"/>
          </a:xfrm>
        </p:spPr>
        <p:txBody>
          <a:bodyPr>
            <a:normAutofit/>
          </a:bodyPr>
          <a:lstStyle/>
          <a:p>
            <a:r>
              <a:rPr lang="en-US" dirty="0"/>
              <a:t>Key issues:  </a:t>
            </a:r>
          </a:p>
          <a:p>
            <a:pPr lvl="1"/>
            <a:r>
              <a:rPr lang="en-US" b="1" dirty="0"/>
              <a:t>Representation</a:t>
            </a:r>
            <a:r>
              <a:rPr lang="en-US" dirty="0"/>
              <a:t>:  syntax and semantics (</a:t>
            </a:r>
            <a:r>
              <a:rPr lang="en-US" dirty="0" smtClean="0"/>
              <a:t>directed/</a:t>
            </a:r>
            <a:r>
              <a:rPr lang="en-US" dirty="0" err="1" smtClean="0"/>
              <a:t>undirected,variables</a:t>
            </a:r>
            <a:r>
              <a:rPr lang="en-US" dirty="0" smtClean="0"/>
              <a:t>/factors</a:t>
            </a:r>
            <a:r>
              <a:rPr lang="en-US" dirty="0"/>
              <a:t>,..)</a:t>
            </a:r>
          </a:p>
          <a:p>
            <a:pPr lvl="1"/>
            <a:r>
              <a:rPr lang="en-US" b="1" dirty="0"/>
              <a:t>Inference</a:t>
            </a:r>
            <a:r>
              <a:rPr lang="en-US" dirty="0"/>
              <a:t>:   </a:t>
            </a:r>
            <a:r>
              <a:rPr lang="en-US" dirty="0">
                <a:solidFill>
                  <a:srgbClr val="FF0000"/>
                </a:solidFill>
              </a:rPr>
              <a:t>computing probabilities and most likely </a:t>
            </a:r>
            <a:r>
              <a:rPr lang="en-US" dirty="0" smtClean="0">
                <a:solidFill>
                  <a:srgbClr val="FF0000"/>
                </a:solidFill>
              </a:rPr>
              <a:t>assignments/explanations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b="1" dirty="0"/>
              <a:t>Learning</a:t>
            </a:r>
            <a:r>
              <a:rPr lang="en-US" dirty="0"/>
              <a:t>:   of model parameters based on observed </a:t>
            </a:r>
            <a:r>
              <a:rPr lang="en-US" dirty="0" smtClean="0"/>
              <a:t>data.  </a:t>
            </a:r>
            <a:r>
              <a:rPr lang="en-US" i="1" dirty="0" smtClean="0"/>
              <a:t>Relies </a:t>
            </a:r>
            <a:r>
              <a:rPr lang="en-US" i="1" dirty="0"/>
              <a:t>on </a:t>
            </a:r>
            <a:r>
              <a:rPr lang="en-US" i="1" dirty="0" smtClean="0"/>
              <a:t>inference!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Inference is NP-hard (numerous results, incl. approximation hardness)</a:t>
            </a:r>
          </a:p>
          <a:p>
            <a:r>
              <a:rPr lang="en-US" dirty="0" smtClean="0"/>
              <a:t>Exact inference:   works for very limited subset of models/structures</a:t>
            </a:r>
          </a:p>
          <a:p>
            <a:pPr lvl="1"/>
            <a:r>
              <a:rPr lang="en-US" dirty="0" smtClean="0"/>
              <a:t>E.g., chains or low-</a:t>
            </a:r>
            <a:r>
              <a:rPr lang="en-US" dirty="0" err="1" smtClean="0"/>
              <a:t>treewidth</a:t>
            </a:r>
            <a:r>
              <a:rPr lang="en-US" dirty="0" smtClean="0"/>
              <a:t> trees</a:t>
            </a:r>
          </a:p>
          <a:p>
            <a:r>
              <a:rPr lang="en-US" dirty="0" smtClean="0"/>
              <a:t>Approximate inference:   highly computationally intensive</a:t>
            </a:r>
          </a:p>
          <a:p>
            <a:pPr lvl="1"/>
            <a:r>
              <a:rPr lang="en-US" dirty="0" smtClean="0"/>
              <a:t>Deterministic:   </a:t>
            </a:r>
            <a:r>
              <a:rPr lang="en-US" dirty="0" err="1" smtClean="0"/>
              <a:t>variational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loopy belief propagation</a:t>
            </a:r>
            <a:r>
              <a:rPr lang="en-US" dirty="0" smtClean="0"/>
              <a:t>, expectation propagation</a:t>
            </a:r>
          </a:p>
          <a:p>
            <a:pPr lvl="1"/>
            <a:r>
              <a:rPr lang="en-US" dirty="0" smtClean="0"/>
              <a:t>Numerical sampling (Monte Carlo):    </a:t>
            </a:r>
            <a:r>
              <a:rPr lang="en-US" dirty="0" smtClean="0">
                <a:solidFill>
                  <a:srgbClr val="FF0000"/>
                </a:solidFill>
              </a:rPr>
              <a:t>Gibbs sampling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2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" name="Straight Connector 310"/>
          <p:cNvCxnSpPr>
            <a:stCxn id="259" idx="0"/>
          </p:cNvCxnSpPr>
          <p:nvPr/>
        </p:nvCxnSpPr>
        <p:spPr bwMode="auto">
          <a:xfrm flipV="1">
            <a:off x="7784754" y="4381159"/>
            <a:ext cx="0" cy="19084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919456"/>
                <a:ext cx="9144000" cy="5234609"/>
              </a:xfrm>
            </p:spPr>
            <p:txBody>
              <a:bodyPr/>
              <a:lstStyle/>
              <a:p>
                <a:r>
                  <a:rPr lang="en-US" dirty="0" smtClean="0"/>
                  <a:t>Factor graph representation</a:t>
                </a:r>
              </a:p>
              <a:p>
                <a:endParaRPr lang="en-US" i="1" dirty="0" smtClean="0">
                  <a:latin typeface="Cambria Math"/>
                </a:endParaRPr>
              </a:p>
              <a:p>
                <a:pPr marL="1708150" indent="0" algn="r">
                  <a:buNone/>
                  <a:tabLst>
                    <a:tab pos="1828800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..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𝑍</m:t>
                          </m:r>
                        </m:den>
                      </m:f>
                      <m:nary>
                        <m:naryPr>
                          <m:chr m:val="∏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Potentials capture compatibility of related observations</a:t>
                </a:r>
              </a:p>
              <a:p>
                <a:pPr lvl="1"/>
                <a:r>
                  <a:rPr lang="en-US" dirty="0" smtClean="0"/>
                  <a:t>e.g.,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exp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US" dirty="0" smtClean="0"/>
                  <a:t>Loopy belief propagation = message passing</a:t>
                </a:r>
              </a:p>
              <a:p>
                <a:pPr lvl="1"/>
                <a:r>
                  <a:rPr lang="en-US" dirty="0" smtClean="0"/>
                  <a:t>iterate (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read</a:t>
                </a:r>
                <a:r>
                  <a:rPr lang="en-US" dirty="0" smtClean="0"/>
                  <a:t>, </a:t>
                </a:r>
                <a:r>
                  <a:rPr lang="en-US" dirty="0" smtClean="0">
                    <a:solidFill>
                      <a:srgbClr val="FFC000"/>
                    </a:solidFill>
                  </a:rPr>
                  <a:t>update</a:t>
                </a:r>
                <a:r>
                  <a:rPr lang="en-US" dirty="0" smtClean="0"/>
                  <a:t>,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send</a:t>
                </a:r>
                <a:r>
                  <a:rPr lang="en-US" dirty="0" smtClean="0"/>
                  <a:t>)</a:t>
                </a:r>
              </a:p>
              <a:p>
                <a:endParaRPr lang="en-US" sz="2000" dirty="0" smtClean="0"/>
              </a:p>
              <a:p>
                <a:endParaRPr lang="en-US" sz="28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919456"/>
                <a:ext cx="9144000" cy="5234609"/>
              </a:xfrm>
              <a:blipFill rotWithShape="1">
                <a:blip r:embed="rId2"/>
                <a:stretch>
                  <a:fillRect l="-933" t="-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4704"/>
          </a:xfrm>
        </p:spPr>
        <p:txBody>
          <a:bodyPr>
            <a:normAutofit/>
          </a:bodyPr>
          <a:lstStyle/>
          <a:p>
            <a:r>
              <a:rPr lang="en-US" dirty="0" smtClean="0"/>
              <a:t>Inference in Undirected Graphical Models</a:t>
            </a:r>
            <a:endParaRPr lang="en-US" dirty="0"/>
          </a:p>
        </p:txBody>
      </p:sp>
      <p:cxnSp>
        <p:nvCxnSpPr>
          <p:cNvPr id="164" name="Straight Connector 163"/>
          <p:cNvCxnSpPr>
            <a:endCxn id="187" idx="6"/>
          </p:cNvCxnSpPr>
          <p:nvPr/>
        </p:nvCxnSpPr>
        <p:spPr bwMode="auto">
          <a:xfrm flipH="1" flipV="1">
            <a:off x="1656130" y="1733036"/>
            <a:ext cx="9395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endCxn id="188" idx="6"/>
          </p:cNvCxnSpPr>
          <p:nvPr/>
        </p:nvCxnSpPr>
        <p:spPr bwMode="auto">
          <a:xfrm flipH="1" flipV="1">
            <a:off x="1658645" y="2222878"/>
            <a:ext cx="9395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endCxn id="196" idx="6"/>
          </p:cNvCxnSpPr>
          <p:nvPr/>
        </p:nvCxnSpPr>
        <p:spPr bwMode="auto">
          <a:xfrm flipH="1" flipV="1">
            <a:off x="1658645" y="2712720"/>
            <a:ext cx="9395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endCxn id="194" idx="4"/>
          </p:cNvCxnSpPr>
          <p:nvPr/>
        </p:nvCxnSpPr>
        <p:spPr bwMode="auto">
          <a:xfrm flipV="1">
            <a:off x="586280" y="2804160"/>
            <a:ext cx="2515" cy="914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endCxn id="195" idx="4"/>
          </p:cNvCxnSpPr>
          <p:nvPr/>
        </p:nvCxnSpPr>
        <p:spPr bwMode="auto">
          <a:xfrm flipV="1">
            <a:off x="1069846" y="2804160"/>
            <a:ext cx="2515" cy="914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endCxn id="196" idx="4"/>
          </p:cNvCxnSpPr>
          <p:nvPr/>
        </p:nvCxnSpPr>
        <p:spPr bwMode="auto">
          <a:xfrm flipV="1">
            <a:off x="1564690" y="2804160"/>
            <a:ext cx="2515" cy="914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83" idx="2"/>
          </p:cNvCxnSpPr>
          <p:nvPr/>
        </p:nvCxnSpPr>
        <p:spPr bwMode="auto">
          <a:xfrm flipH="1">
            <a:off x="386680" y="1733036"/>
            <a:ext cx="1106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85" idx="2"/>
          </p:cNvCxnSpPr>
          <p:nvPr/>
        </p:nvCxnSpPr>
        <p:spPr bwMode="auto">
          <a:xfrm flipH="1">
            <a:off x="389195" y="2222878"/>
            <a:ext cx="1081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94" idx="2"/>
          </p:cNvCxnSpPr>
          <p:nvPr/>
        </p:nvCxnSpPr>
        <p:spPr bwMode="auto">
          <a:xfrm flipH="1">
            <a:off x="389195" y="2712720"/>
            <a:ext cx="108160" cy="291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83" idx="0"/>
          </p:cNvCxnSpPr>
          <p:nvPr/>
        </p:nvCxnSpPr>
        <p:spPr bwMode="auto">
          <a:xfrm flipH="1" flipV="1">
            <a:off x="587537" y="1539450"/>
            <a:ext cx="1258" cy="1021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84" idx="0"/>
          </p:cNvCxnSpPr>
          <p:nvPr/>
        </p:nvCxnSpPr>
        <p:spPr bwMode="auto">
          <a:xfrm flipV="1">
            <a:off x="1069846" y="1539450"/>
            <a:ext cx="1257" cy="1021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87" idx="0"/>
          </p:cNvCxnSpPr>
          <p:nvPr/>
        </p:nvCxnSpPr>
        <p:spPr bwMode="auto">
          <a:xfrm flipV="1">
            <a:off x="1564690" y="1539450"/>
            <a:ext cx="1257" cy="1021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85" idx="0"/>
            <a:endCxn id="183" idx="4"/>
          </p:cNvCxnSpPr>
          <p:nvPr/>
        </p:nvCxnSpPr>
        <p:spPr bwMode="auto">
          <a:xfrm flipV="1">
            <a:off x="588795" y="1824476"/>
            <a:ext cx="0" cy="30696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84" idx="2"/>
            <a:endCxn id="183" idx="6"/>
          </p:cNvCxnSpPr>
          <p:nvPr/>
        </p:nvCxnSpPr>
        <p:spPr bwMode="auto">
          <a:xfrm flipH="1">
            <a:off x="680235" y="1733036"/>
            <a:ext cx="29817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86" idx="2"/>
            <a:endCxn id="185" idx="6"/>
          </p:cNvCxnSpPr>
          <p:nvPr/>
        </p:nvCxnSpPr>
        <p:spPr bwMode="auto">
          <a:xfrm flipH="1">
            <a:off x="680235" y="2222878"/>
            <a:ext cx="30068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86" idx="0"/>
            <a:endCxn id="184" idx="4"/>
          </p:cNvCxnSpPr>
          <p:nvPr/>
        </p:nvCxnSpPr>
        <p:spPr bwMode="auto">
          <a:xfrm flipH="1" flipV="1">
            <a:off x="1069846" y="1824476"/>
            <a:ext cx="2515" cy="30696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87" idx="2"/>
            <a:endCxn id="184" idx="6"/>
          </p:cNvCxnSpPr>
          <p:nvPr/>
        </p:nvCxnSpPr>
        <p:spPr bwMode="auto">
          <a:xfrm flipH="1">
            <a:off x="1161286" y="1733036"/>
            <a:ext cx="31196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188" idx="2"/>
            <a:endCxn id="186" idx="6"/>
          </p:cNvCxnSpPr>
          <p:nvPr/>
        </p:nvCxnSpPr>
        <p:spPr bwMode="auto">
          <a:xfrm flipH="1">
            <a:off x="1163801" y="2222878"/>
            <a:ext cx="31196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88" idx="0"/>
            <a:endCxn id="187" idx="4"/>
          </p:cNvCxnSpPr>
          <p:nvPr/>
        </p:nvCxnSpPr>
        <p:spPr bwMode="auto">
          <a:xfrm flipH="1" flipV="1">
            <a:off x="1564690" y="1824476"/>
            <a:ext cx="2515" cy="30696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3" name="Oval 182"/>
          <p:cNvSpPr/>
          <p:nvPr/>
        </p:nvSpPr>
        <p:spPr bwMode="auto">
          <a:xfrm>
            <a:off x="497355" y="1641596"/>
            <a:ext cx="182880" cy="182880"/>
          </a:xfrm>
          <a:prstGeom prst="ellipse">
            <a:avLst/>
          </a:prstGeom>
          <a:noFill/>
          <a:ln w="3810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sp>
        <p:nvSpPr>
          <p:cNvPr id="184" name="Oval 183"/>
          <p:cNvSpPr/>
          <p:nvPr/>
        </p:nvSpPr>
        <p:spPr bwMode="auto">
          <a:xfrm>
            <a:off x="978406" y="1641596"/>
            <a:ext cx="182880" cy="182880"/>
          </a:xfrm>
          <a:prstGeom prst="ellipse">
            <a:avLst/>
          </a:prstGeom>
          <a:noFill/>
          <a:ln w="3810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sp>
        <p:nvSpPr>
          <p:cNvPr id="185" name="Oval 184"/>
          <p:cNvSpPr/>
          <p:nvPr/>
        </p:nvSpPr>
        <p:spPr bwMode="auto">
          <a:xfrm>
            <a:off x="497355" y="2131438"/>
            <a:ext cx="182880" cy="182880"/>
          </a:xfrm>
          <a:prstGeom prst="ellipse">
            <a:avLst/>
          </a:prstGeom>
          <a:noFill/>
          <a:ln w="3810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sp>
        <p:nvSpPr>
          <p:cNvPr id="186" name="Oval 185"/>
          <p:cNvSpPr/>
          <p:nvPr/>
        </p:nvSpPr>
        <p:spPr bwMode="auto">
          <a:xfrm>
            <a:off x="980921" y="2131438"/>
            <a:ext cx="182880" cy="182880"/>
          </a:xfrm>
          <a:prstGeom prst="ellipse">
            <a:avLst/>
          </a:prstGeom>
          <a:noFill/>
          <a:ln w="3810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sp>
        <p:nvSpPr>
          <p:cNvPr id="187" name="Oval 186"/>
          <p:cNvSpPr/>
          <p:nvPr/>
        </p:nvSpPr>
        <p:spPr bwMode="auto">
          <a:xfrm>
            <a:off x="1473250" y="1641596"/>
            <a:ext cx="182880" cy="182880"/>
          </a:xfrm>
          <a:prstGeom prst="ellipse">
            <a:avLst/>
          </a:prstGeom>
          <a:noFill/>
          <a:ln w="3810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sp>
        <p:nvSpPr>
          <p:cNvPr id="188" name="Oval 187"/>
          <p:cNvSpPr/>
          <p:nvPr/>
        </p:nvSpPr>
        <p:spPr bwMode="auto">
          <a:xfrm>
            <a:off x="1475765" y="2131438"/>
            <a:ext cx="182880" cy="182880"/>
          </a:xfrm>
          <a:prstGeom prst="ellipse">
            <a:avLst/>
          </a:prstGeom>
          <a:noFill/>
          <a:ln w="3810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cxnSp>
        <p:nvCxnSpPr>
          <p:cNvPr id="189" name="Straight Connector 188"/>
          <p:cNvCxnSpPr>
            <a:stCxn id="194" idx="0"/>
            <a:endCxn id="185" idx="4"/>
          </p:cNvCxnSpPr>
          <p:nvPr/>
        </p:nvCxnSpPr>
        <p:spPr bwMode="auto">
          <a:xfrm flipV="1">
            <a:off x="588795" y="2314318"/>
            <a:ext cx="0" cy="30696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195" idx="2"/>
            <a:endCxn id="194" idx="6"/>
          </p:cNvCxnSpPr>
          <p:nvPr/>
        </p:nvCxnSpPr>
        <p:spPr bwMode="auto">
          <a:xfrm flipH="1">
            <a:off x="680235" y="2712720"/>
            <a:ext cx="30068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195" idx="0"/>
            <a:endCxn id="186" idx="4"/>
          </p:cNvCxnSpPr>
          <p:nvPr/>
        </p:nvCxnSpPr>
        <p:spPr bwMode="auto">
          <a:xfrm flipV="1">
            <a:off x="1072361" y="2314318"/>
            <a:ext cx="0" cy="30696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96" idx="2"/>
            <a:endCxn id="195" idx="6"/>
          </p:cNvCxnSpPr>
          <p:nvPr/>
        </p:nvCxnSpPr>
        <p:spPr bwMode="auto">
          <a:xfrm flipH="1">
            <a:off x="1163801" y="2712720"/>
            <a:ext cx="31196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stCxn id="196" idx="0"/>
            <a:endCxn id="188" idx="4"/>
          </p:cNvCxnSpPr>
          <p:nvPr/>
        </p:nvCxnSpPr>
        <p:spPr bwMode="auto">
          <a:xfrm flipV="1">
            <a:off x="1567205" y="2314318"/>
            <a:ext cx="0" cy="30696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 bwMode="auto">
          <a:xfrm>
            <a:off x="497355" y="2621280"/>
            <a:ext cx="182880" cy="182880"/>
          </a:xfrm>
          <a:prstGeom prst="ellipse">
            <a:avLst/>
          </a:prstGeom>
          <a:noFill/>
          <a:ln w="3810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sp>
        <p:nvSpPr>
          <p:cNvPr id="195" name="Oval 194"/>
          <p:cNvSpPr/>
          <p:nvPr/>
        </p:nvSpPr>
        <p:spPr bwMode="auto">
          <a:xfrm>
            <a:off x="980921" y="2621280"/>
            <a:ext cx="182880" cy="182880"/>
          </a:xfrm>
          <a:prstGeom prst="ellipse">
            <a:avLst/>
          </a:prstGeom>
          <a:noFill/>
          <a:ln w="3810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sp>
        <p:nvSpPr>
          <p:cNvPr id="196" name="Oval 195"/>
          <p:cNvSpPr/>
          <p:nvPr/>
        </p:nvSpPr>
        <p:spPr bwMode="auto">
          <a:xfrm>
            <a:off x="1475765" y="2621280"/>
            <a:ext cx="182880" cy="182880"/>
          </a:xfrm>
          <a:prstGeom prst="ellipse">
            <a:avLst/>
          </a:prstGeom>
          <a:noFill/>
          <a:ln w="3810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grpSp>
        <p:nvGrpSpPr>
          <p:cNvPr id="245" name="Group 244"/>
          <p:cNvGrpSpPr/>
          <p:nvPr/>
        </p:nvGrpSpPr>
        <p:grpSpPr>
          <a:xfrm>
            <a:off x="6934200" y="1424492"/>
            <a:ext cx="2118241" cy="1699708"/>
            <a:chOff x="2275909" y="2384612"/>
            <a:chExt cx="2118241" cy="1699708"/>
          </a:xfrm>
        </p:grpSpPr>
        <p:cxnSp>
          <p:nvCxnSpPr>
            <p:cNvPr id="128" name="Straight Connector 127"/>
            <p:cNvCxnSpPr>
              <a:endCxn id="151" idx="6"/>
            </p:cNvCxnSpPr>
            <p:nvPr/>
          </p:nvCxnSpPr>
          <p:spPr bwMode="auto">
            <a:xfrm flipH="1" flipV="1">
              <a:off x="4297680" y="2476052"/>
              <a:ext cx="9395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endCxn id="152" idx="6"/>
            </p:cNvCxnSpPr>
            <p:nvPr/>
          </p:nvCxnSpPr>
          <p:spPr bwMode="auto">
            <a:xfrm flipH="1" flipV="1">
              <a:off x="4300195" y="3179254"/>
              <a:ext cx="9395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endCxn id="160" idx="6"/>
            </p:cNvCxnSpPr>
            <p:nvPr/>
          </p:nvCxnSpPr>
          <p:spPr bwMode="auto">
            <a:xfrm flipH="1" flipV="1">
              <a:off x="4300195" y="3901440"/>
              <a:ext cx="9395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endCxn id="158" idx="4"/>
            </p:cNvCxnSpPr>
            <p:nvPr/>
          </p:nvCxnSpPr>
          <p:spPr bwMode="auto">
            <a:xfrm flipV="1">
              <a:off x="2472994" y="3992880"/>
              <a:ext cx="2515" cy="914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endCxn id="159" idx="4"/>
            </p:cNvCxnSpPr>
            <p:nvPr/>
          </p:nvCxnSpPr>
          <p:spPr bwMode="auto">
            <a:xfrm flipV="1">
              <a:off x="3337560" y="3992880"/>
              <a:ext cx="2515" cy="914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endCxn id="160" idx="4"/>
            </p:cNvCxnSpPr>
            <p:nvPr/>
          </p:nvCxnSpPr>
          <p:spPr bwMode="auto">
            <a:xfrm flipV="1">
              <a:off x="4206240" y="3992880"/>
              <a:ext cx="2515" cy="914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>
              <a:stCxn id="149" idx="2"/>
            </p:cNvCxnSpPr>
            <p:nvPr/>
          </p:nvCxnSpPr>
          <p:spPr bwMode="auto">
            <a:xfrm flipH="1">
              <a:off x="2275909" y="3179254"/>
              <a:ext cx="10816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158" idx="2"/>
            </p:cNvCxnSpPr>
            <p:nvPr/>
          </p:nvCxnSpPr>
          <p:spPr bwMode="auto">
            <a:xfrm flipH="1">
              <a:off x="2275909" y="3901440"/>
              <a:ext cx="108160" cy="291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49" idx="0"/>
              <a:endCxn id="218" idx="2"/>
            </p:cNvCxnSpPr>
            <p:nvPr/>
          </p:nvCxnSpPr>
          <p:spPr bwMode="auto">
            <a:xfrm flipV="1">
              <a:off x="2475509" y="2919093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62" idx="1"/>
              <a:endCxn id="147" idx="6"/>
            </p:cNvCxnSpPr>
            <p:nvPr/>
          </p:nvCxnSpPr>
          <p:spPr bwMode="auto">
            <a:xfrm flipH="1">
              <a:off x="2566949" y="2476052"/>
              <a:ext cx="24940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7" name="Oval 146"/>
            <p:cNvSpPr/>
            <p:nvPr/>
          </p:nvSpPr>
          <p:spPr bwMode="auto">
            <a:xfrm>
              <a:off x="2384069" y="2384612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48" name="Oval 147"/>
            <p:cNvSpPr/>
            <p:nvPr/>
          </p:nvSpPr>
          <p:spPr bwMode="auto">
            <a:xfrm>
              <a:off x="3246120" y="2384612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2384069" y="3087814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3248635" y="3087814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51" name="Oval 150"/>
            <p:cNvSpPr/>
            <p:nvPr/>
          </p:nvSpPr>
          <p:spPr bwMode="auto">
            <a:xfrm>
              <a:off x="4114800" y="2384612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4117315" y="3087814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2384069" y="3810000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59" name="Oval 158"/>
            <p:cNvSpPr/>
            <p:nvPr/>
          </p:nvSpPr>
          <p:spPr bwMode="auto">
            <a:xfrm>
              <a:off x="3248635" y="3810000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4117315" y="3810000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2816352" y="2384612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197" name="Straight Connector 196"/>
            <p:cNvCxnSpPr>
              <a:stCxn id="148" idx="2"/>
              <a:endCxn id="162" idx="3"/>
            </p:cNvCxnSpPr>
            <p:nvPr/>
          </p:nvCxnSpPr>
          <p:spPr bwMode="auto">
            <a:xfrm flipH="1">
              <a:off x="2999232" y="2476052"/>
              <a:ext cx="24688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203" idx="1"/>
            </p:cNvCxnSpPr>
            <p:nvPr/>
          </p:nvCxnSpPr>
          <p:spPr bwMode="auto">
            <a:xfrm flipH="1">
              <a:off x="2566949" y="3169920"/>
              <a:ext cx="24940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3" name="Rectangle 202"/>
            <p:cNvSpPr/>
            <p:nvPr/>
          </p:nvSpPr>
          <p:spPr bwMode="auto">
            <a:xfrm>
              <a:off x="2816352" y="3078480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04" name="Straight Connector 203"/>
            <p:cNvCxnSpPr>
              <a:stCxn id="150" idx="2"/>
              <a:endCxn id="203" idx="3"/>
            </p:cNvCxnSpPr>
            <p:nvPr/>
          </p:nvCxnSpPr>
          <p:spPr bwMode="auto">
            <a:xfrm flipH="1" flipV="1">
              <a:off x="2999232" y="3169920"/>
              <a:ext cx="24940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206" idx="1"/>
            </p:cNvCxnSpPr>
            <p:nvPr/>
          </p:nvCxnSpPr>
          <p:spPr bwMode="auto">
            <a:xfrm flipH="1">
              <a:off x="2566949" y="3902899"/>
              <a:ext cx="24940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6" name="Rectangle 205"/>
            <p:cNvSpPr/>
            <p:nvPr/>
          </p:nvSpPr>
          <p:spPr bwMode="auto">
            <a:xfrm>
              <a:off x="2816352" y="3811459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07" name="Straight Connector 206"/>
            <p:cNvCxnSpPr>
              <a:stCxn id="159" idx="2"/>
              <a:endCxn id="206" idx="3"/>
            </p:cNvCxnSpPr>
            <p:nvPr/>
          </p:nvCxnSpPr>
          <p:spPr bwMode="auto">
            <a:xfrm flipH="1">
              <a:off x="2999232" y="3901440"/>
              <a:ext cx="249403" cy="145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>
              <a:stCxn id="210" idx="1"/>
            </p:cNvCxnSpPr>
            <p:nvPr/>
          </p:nvCxnSpPr>
          <p:spPr bwMode="auto">
            <a:xfrm flipH="1">
              <a:off x="3429000" y="2476052"/>
              <a:ext cx="24940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0" name="Rectangle 209"/>
            <p:cNvSpPr/>
            <p:nvPr/>
          </p:nvSpPr>
          <p:spPr bwMode="auto">
            <a:xfrm>
              <a:off x="3678403" y="2384612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11" name="Straight Connector 210"/>
            <p:cNvCxnSpPr>
              <a:endCxn id="210" idx="3"/>
            </p:cNvCxnSpPr>
            <p:nvPr/>
          </p:nvCxnSpPr>
          <p:spPr bwMode="auto">
            <a:xfrm flipH="1">
              <a:off x="3861283" y="2476052"/>
              <a:ext cx="24688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13" idx="1"/>
            </p:cNvCxnSpPr>
            <p:nvPr/>
          </p:nvCxnSpPr>
          <p:spPr bwMode="auto">
            <a:xfrm flipH="1">
              <a:off x="3429000" y="3169920"/>
              <a:ext cx="24940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3" name="Rectangle 212"/>
            <p:cNvSpPr/>
            <p:nvPr/>
          </p:nvSpPr>
          <p:spPr bwMode="auto">
            <a:xfrm>
              <a:off x="3678403" y="3078480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14" name="Straight Connector 213"/>
            <p:cNvCxnSpPr>
              <a:endCxn id="213" idx="3"/>
            </p:cNvCxnSpPr>
            <p:nvPr/>
          </p:nvCxnSpPr>
          <p:spPr bwMode="auto">
            <a:xfrm flipH="1">
              <a:off x="3861283" y="3169920"/>
              <a:ext cx="24688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stCxn id="216" idx="1"/>
            </p:cNvCxnSpPr>
            <p:nvPr/>
          </p:nvCxnSpPr>
          <p:spPr bwMode="auto">
            <a:xfrm flipH="1">
              <a:off x="3429000" y="3902899"/>
              <a:ext cx="24940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6" name="Rectangle 215"/>
            <p:cNvSpPr/>
            <p:nvPr/>
          </p:nvSpPr>
          <p:spPr bwMode="auto">
            <a:xfrm>
              <a:off x="3678403" y="3811459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17" name="Straight Connector 216"/>
            <p:cNvCxnSpPr>
              <a:endCxn id="216" idx="3"/>
            </p:cNvCxnSpPr>
            <p:nvPr/>
          </p:nvCxnSpPr>
          <p:spPr bwMode="auto">
            <a:xfrm flipH="1">
              <a:off x="3861283" y="3902899"/>
              <a:ext cx="24688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8" name="Rectangle 217"/>
            <p:cNvSpPr/>
            <p:nvPr/>
          </p:nvSpPr>
          <p:spPr bwMode="auto">
            <a:xfrm>
              <a:off x="2384069" y="2736213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19" name="Straight Connector 218"/>
            <p:cNvCxnSpPr>
              <a:stCxn id="218" idx="0"/>
              <a:endCxn id="147" idx="4"/>
            </p:cNvCxnSpPr>
            <p:nvPr/>
          </p:nvCxnSpPr>
          <p:spPr bwMode="auto">
            <a:xfrm flipV="1">
              <a:off x="2475509" y="2567492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>
              <a:endCxn id="231" idx="2"/>
            </p:cNvCxnSpPr>
            <p:nvPr/>
          </p:nvCxnSpPr>
          <p:spPr bwMode="auto">
            <a:xfrm flipV="1">
              <a:off x="2475509" y="3628201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1" name="Rectangle 230"/>
            <p:cNvSpPr/>
            <p:nvPr/>
          </p:nvSpPr>
          <p:spPr bwMode="auto">
            <a:xfrm>
              <a:off x="2384069" y="3445321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32" name="Straight Connector 231"/>
            <p:cNvCxnSpPr>
              <a:stCxn id="231" idx="0"/>
            </p:cNvCxnSpPr>
            <p:nvPr/>
          </p:nvCxnSpPr>
          <p:spPr bwMode="auto">
            <a:xfrm flipV="1">
              <a:off x="2475509" y="3276600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endCxn id="234" idx="2"/>
            </p:cNvCxnSpPr>
            <p:nvPr/>
          </p:nvCxnSpPr>
          <p:spPr bwMode="auto">
            <a:xfrm flipV="1">
              <a:off x="3337560" y="2930863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4" name="Rectangle 233"/>
            <p:cNvSpPr/>
            <p:nvPr/>
          </p:nvSpPr>
          <p:spPr bwMode="auto">
            <a:xfrm>
              <a:off x="3246120" y="2747983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35" name="Straight Connector 234"/>
            <p:cNvCxnSpPr>
              <a:stCxn id="234" idx="0"/>
            </p:cNvCxnSpPr>
            <p:nvPr/>
          </p:nvCxnSpPr>
          <p:spPr bwMode="auto">
            <a:xfrm flipV="1">
              <a:off x="3337560" y="2579262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>
              <a:endCxn id="237" idx="2"/>
            </p:cNvCxnSpPr>
            <p:nvPr/>
          </p:nvCxnSpPr>
          <p:spPr bwMode="auto">
            <a:xfrm flipV="1">
              <a:off x="3337560" y="3639971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7" name="Rectangle 236"/>
            <p:cNvSpPr/>
            <p:nvPr/>
          </p:nvSpPr>
          <p:spPr bwMode="auto">
            <a:xfrm>
              <a:off x="3246120" y="3457091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38" name="Straight Connector 237"/>
            <p:cNvCxnSpPr>
              <a:stCxn id="237" idx="0"/>
            </p:cNvCxnSpPr>
            <p:nvPr/>
          </p:nvCxnSpPr>
          <p:spPr bwMode="auto">
            <a:xfrm flipV="1">
              <a:off x="3337560" y="3288370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>
              <a:endCxn id="240" idx="2"/>
            </p:cNvCxnSpPr>
            <p:nvPr/>
          </p:nvCxnSpPr>
          <p:spPr bwMode="auto">
            <a:xfrm flipV="1">
              <a:off x="4206240" y="2919811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0" name="Rectangle 239"/>
            <p:cNvSpPr/>
            <p:nvPr/>
          </p:nvSpPr>
          <p:spPr bwMode="auto">
            <a:xfrm>
              <a:off x="4114800" y="2736931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41" name="Straight Connector 240"/>
            <p:cNvCxnSpPr>
              <a:stCxn id="240" idx="0"/>
            </p:cNvCxnSpPr>
            <p:nvPr/>
          </p:nvCxnSpPr>
          <p:spPr bwMode="auto">
            <a:xfrm flipV="1">
              <a:off x="4206240" y="2568210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>
              <a:endCxn id="243" idx="2"/>
            </p:cNvCxnSpPr>
            <p:nvPr/>
          </p:nvCxnSpPr>
          <p:spPr bwMode="auto">
            <a:xfrm flipV="1">
              <a:off x="4206240" y="3628919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3" name="Rectangle 242"/>
            <p:cNvSpPr/>
            <p:nvPr/>
          </p:nvSpPr>
          <p:spPr bwMode="auto">
            <a:xfrm>
              <a:off x="4114800" y="3446039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44" name="Straight Connector 243"/>
            <p:cNvCxnSpPr>
              <a:stCxn id="243" idx="0"/>
            </p:cNvCxnSpPr>
            <p:nvPr/>
          </p:nvCxnSpPr>
          <p:spPr bwMode="auto">
            <a:xfrm flipV="1">
              <a:off x="4206240" y="3277318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63" y="4876800"/>
            <a:ext cx="6007637" cy="1625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7" name="Group 246"/>
          <p:cNvGrpSpPr/>
          <p:nvPr/>
        </p:nvGrpSpPr>
        <p:grpSpPr>
          <a:xfrm>
            <a:off x="6723103" y="4572000"/>
            <a:ext cx="2118241" cy="1699708"/>
            <a:chOff x="2275909" y="2384612"/>
            <a:chExt cx="2118241" cy="1699708"/>
          </a:xfrm>
        </p:grpSpPr>
        <p:cxnSp>
          <p:nvCxnSpPr>
            <p:cNvPr id="248" name="Straight Connector 247"/>
            <p:cNvCxnSpPr>
              <a:endCxn id="262" idx="6"/>
            </p:cNvCxnSpPr>
            <p:nvPr/>
          </p:nvCxnSpPr>
          <p:spPr bwMode="auto">
            <a:xfrm flipH="1" flipV="1">
              <a:off x="4297680" y="2476052"/>
              <a:ext cx="9395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endCxn id="263" idx="6"/>
            </p:cNvCxnSpPr>
            <p:nvPr/>
          </p:nvCxnSpPr>
          <p:spPr bwMode="auto">
            <a:xfrm flipH="1" flipV="1">
              <a:off x="4300195" y="3179254"/>
              <a:ext cx="9395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>
              <a:endCxn id="266" idx="6"/>
            </p:cNvCxnSpPr>
            <p:nvPr/>
          </p:nvCxnSpPr>
          <p:spPr bwMode="auto">
            <a:xfrm flipH="1" flipV="1">
              <a:off x="4300195" y="3901440"/>
              <a:ext cx="9395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>
              <a:endCxn id="264" idx="4"/>
            </p:cNvCxnSpPr>
            <p:nvPr/>
          </p:nvCxnSpPr>
          <p:spPr bwMode="auto">
            <a:xfrm flipV="1">
              <a:off x="2472994" y="3992880"/>
              <a:ext cx="2515" cy="914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>
              <a:endCxn id="265" idx="4"/>
            </p:cNvCxnSpPr>
            <p:nvPr/>
          </p:nvCxnSpPr>
          <p:spPr bwMode="auto">
            <a:xfrm flipV="1">
              <a:off x="3337560" y="3992880"/>
              <a:ext cx="2515" cy="914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>
              <a:endCxn id="266" idx="4"/>
            </p:cNvCxnSpPr>
            <p:nvPr/>
          </p:nvCxnSpPr>
          <p:spPr bwMode="auto">
            <a:xfrm flipV="1">
              <a:off x="4206240" y="3992880"/>
              <a:ext cx="2515" cy="914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260" idx="2"/>
            </p:cNvCxnSpPr>
            <p:nvPr/>
          </p:nvCxnSpPr>
          <p:spPr bwMode="auto">
            <a:xfrm flipH="1">
              <a:off x="2275909" y="3179254"/>
              <a:ext cx="10816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>
              <a:stCxn id="264" idx="2"/>
            </p:cNvCxnSpPr>
            <p:nvPr/>
          </p:nvCxnSpPr>
          <p:spPr bwMode="auto">
            <a:xfrm flipH="1">
              <a:off x="2275909" y="3901440"/>
              <a:ext cx="108160" cy="291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>
              <a:stCxn id="260" idx="0"/>
              <a:endCxn id="284" idx="2"/>
            </p:cNvCxnSpPr>
            <p:nvPr/>
          </p:nvCxnSpPr>
          <p:spPr bwMode="auto">
            <a:xfrm flipV="1">
              <a:off x="2475509" y="2919093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>
              <a:stCxn id="267" idx="1"/>
              <a:endCxn id="258" idx="6"/>
            </p:cNvCxnSpPr>
            <p:nvPr/>
          </p:nvCxnSpPr>
          <p:spPr bwMode="auto">
            <a:xfrm flipH="1">
              <a:off x="2566949" y="2476052"/>
              <a:ext cx="24940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8" name="Oval 257"/>
            <p:cNvSpPr/>
            <p:nvPr/>
          </p:nvSpPr>
          <p:spPr bwMode="auto">
            <a:xfrm>
              <a:off x="2384069" y="2384612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259" name="Oval 258"/>
            <p:cNvSpPr/>
            <p:nvPr/>
          </p:nvSpPr>
          <p:spPr bwMode="auto">
            <a:xfrm>
              <a:off x="3246120" y="2384612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260" name="Oval 259"/>
            <p:cNvSpPr/>
            <p:nvPr/>
          </p:nvSpPr>
          <p:spPr bwMode="auto">
            <a:xfrm>
              <a:off x="2384069" y="3087814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261" name="Oval 260"/>
            <p:cNvSpPr/>
            <p:nvPr/>
          </p:nvSpPr>
          <p:spPr bwMode="auto">
            <a:xfrm>
              <a:off x="3248635" y="3087814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262" name="Oval 261"/>
            <p:cNvSpPr/>
            <p:nvPr/>
          </p:nvSpPr>
          <p:spPr bwMode="auto">
            <a:xfrm>
              <a:off x="4114800" y="2384612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263" name="Oval 262"/>
            <p:cNvSpPr/>
            <p:nvPr/>
          </p:nvSpPr>
          <p:spPr bwMode="auto">
            <a:xfrm>
              <a:off x="4117315" y="3087814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264" name="Oval 263"/>
            <p:cNvSpPr/>
            <p:nvPr/>
          </p:nvSpPr>
          <p:spPr bwMode="auto">
            <a:xfrm>
              <a:off x="2384069" y="3810000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265" name="Oval 264"/>
            <p:cNvSpPr/>
            <p:nvPr/>
          </p:nvSpPr>
          <p:spPr bwMode="auto">
            <a:xfrm>
              <a:off x="3248635" y="3810000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266" name="Oval 265"/>
            <p:cNvSpPr/>
            <p:nvPr/>
          </p:nvSpPr>
          <p:spPr bwMode="auto">
            <a:xfrm>
              <a:off x="4117315" y="3810000"/>
              <a:ext cx="182880" cy="182880"/>
            </a:xfrm>
            <a:prstGeom prst="ellipse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816352" y="2384612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68" name="Straight Connector 267"/>
            <p:cNvCxnSpPr>
              <a:stCxn id="259" idx="2"/>
              <a:endCxn id="267" idx="3"/>
            </p:cNvCxnSpPr>
            <p:nvPr/>
          </p:nvCxnSpPr>
          <p:spPr bwMode="auto">
            <a:xfrm flipH="1">
              <a:off x="2999232" y="2476052"/>
              <a:ext cx="24688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>
              <a:stCxn id="270" idx="1"/>
            </p:cNvCxnSpPr>
            <p:nvPr/>
          </p:nvCxnSpPr>
          <p:spPr bwMode="auto">
            <a:xfrm flipH="1">
              <a:off x="2566949" y="3169920"/>
              <a:ext cx="24940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0" name="Rectangle 269"/>
            <p:cNvSpPr/>
            <p:nvPr/>
          </p:nvSpPr>
          <p:spPr bwMode="auto">
            <a:xfrm>
              <a:off x="2816352" y="3078480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71" name="Straight Connector 270"/>
            <p:cNvCxnSpPr>
              <a:stCxn id="261" idx="2"/>
              <a:endCxn id="270" idx="3"/>
            </p:cNvCxnSpPr>
            <p:nvPr/>
          </p:nvCxnSpPr>
          <p:spPr bwMode="auto">
            <a:xfrm flipH="1" flipV="1">
              <a:off x="2999232" y="3169920"/>
              <a:ext cx="24940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273" idx="1"/>
            </p:cNvCxnSpPr>
            <p:nvPr/>
          </p:nvCxnSpPr>
          <p:spPr bwMode="auto">
            <a:xfrm flipH="1">
              <a:off x="2566949" y="3902899"/>
              <a:ext cx="24940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3" name="Rectangle 272"/>
            <p:cNvSpPr/>
            <p:nvPr/>
          </p:nvSpPr>
          <p:spPr bwMode="auto">
            <a:xfrm>
              <a:off x="2816352" y="3811459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74" name="Straight Connector 273"/>
            <p:cNvCxnSpPr>
              <a:stCxn id="265" idx="2"/>
              <a:endCxn id="273" idx="3"/>
            </p:cNvCxnSpPr>
            <p:nvPr/>
          </p:nvCxnSpPr>
          <p:spPr bwMode="auto">
            <a:xfrm flipH="1">
              <a:off x="2999232" y="3901440"/>
              <a:ext cx="249403" cy="145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>
              <a:stCxn id="276" idx="1"/>
            </p:cNvCxnSpPr>
            <p:nvPr/>
          </p:nvCxnSpPr>
          <p:spPr bwMode="auto">
            <a:xfrm flipH="1">
              <a:off x="3429000" y="2476052"/>
              <a:ext cx="24940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6" name="Rectangle 275"/>
            <p:cNvSpPr/>
            <p:nvPr/>
          </p:nvSpPr>
          <p:spPr bwMode="auto">
            <a:xfrm>
              <a:off x="3678403" y="2384612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77" name="Straight Connector 276"/>
            <p:cNvCxnSpPr>
              <a:endCxn id="276" idx="3"/>
            </p:cNvCxnSpPr>
            <p:nvPr/>
          </p:nvCxnSpPr>
          <p:spPr bwMode="auto">
            <a:xfrm flipH="1">
              <a:off x="3861283" y="2476052"/>
              <a:ext cx="24688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stCxn id="279" idx="1"/>
            </p:cNvCxnSpPr>
            <p:nvPr/>
          </p:nvCxnSpPr>
          <p:spPr bwMode="auto">
            <a:xfrm flipH="1">
              <a:off x="3429000" y="3169920"/>
              <a:ext cx="24940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9" name="Rectangle 278"/>
            <p:cNvSpPr/>
            <p:nvPr/>
          </p:nvSpPr>
          <p:spPr bwMode="auto">
            <a:xfrm>
              <a:off x="3678403" y="3078480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80" name="Straight Connector 279"/>
            <p:cNvCxnSpPr>
              <a:endCxn id="279" idx="3"/>
            </p:cNvCxnSpPr>
            <p:nvPr/>
          </p:nvCxnSpPr>
          <p:spPr bwMode="auto">
            <a:xfrm flipH="1">
              <a:off x="3861283" y="3169920"/>
              <a:ext cx="24688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>
              <a:stCxn id="282" idx="1"/>
            </p:cNvCxnSpPr>
            <p:nvPr/>
          </p:nvCxnSpPr>
          <p:spPr bwMode="auto">
            <a:xfrm flipH="1">
              <a:off x="3429000" y="3902899"/>
              <a:ext cx="24940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2" name="Rectangle 281"/>
            <p:cNvSpPr/>
            <p:nvPr/>
          </p:nvSpPr>
          <p:spPr bwMode="auto">
            <a:xfrm>
              <a:off x="3678403" y="3811459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83" name="Straight Connector 282"/>
            <p:cNvCxnSpPr>
              <a:endCxn id="282" idx="3"/>
            </p:cNvCxnSpPr>
            <p:nvPr/>
          </p:nvCxnSpPr>
          <p:spPr bwMode="auto">
            <a:xfrm flipH="1">
              <a:off x="3861283" y="3902899"/>
              <a:ext cx="24688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4" name="Rectangle 283"/>
            <p:cNvSpPr/>
            <p:nvPr/>
          </p:nvSpPr>
          <p:spPr bwMode="auto">
            <a:xfrm>
              <a:off x="2384069" y="2736213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85" name="Straight Connector 284"/>
            <p:cNvCxnSpPr>
              <a:stCxn id="284" idx="0"/>
              <a:endCxn id="258" idx="4"/>
            </p:cNvCxnSpPr>
            <p:nvPr/>
          </p:nvCxnSpPr>
          <p:spPr bwMode="auto">
            <a:xfrm flipV="1">
              <a:off x="2475509" y="2567492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endCxn id="287" idx="2"/>
            </p:cNvCxnSpPr>
            <p:nvPr/>
          </p:nvCxnSpPr>
          <p:spPr bwMode="auto">
            <a:xfrm flipV="1">
              <a:off x="2475509" y="3628201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7" name="Rectangle 286"/>
            <p:cNvSpPr/>
            <p:nvPr/>
          </p:nvSpPr>
          <p:spPr bwMode="auto">
            <a:xfrm>
              <a:off x="2384069" y="3445321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88" name="Straight Connector 287"/>
            <p:cNvCxnSpPr>
              <a:stCxn id="287" idx="0"/>
            </p:cNvCxnSpPr>
            <p:nvPr/>
          </p:nvCxnSpPr>
          <p:spPr bwMode="auto">
            <a:xfrm flipV="1">
              <a:off x="2475509" y="3276600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>
              <a:endCxn id="290" idx="2"/>
            </p:cNvCxnSpPr>
            <p:nvPr/>
          </p:nvCxnSpPr>
          <p:spPr bwMode="auto">
            <a:xfrm flipV="1">
              <a:off x="3337560" y="2930863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0" name="Rectangle 289"/>
            <p:cNvSpPr/>
            <p:nvPr/>
          </p:nvSpPr>
          <p:spPr bwMode="auto">
            <a:xfrm>
              <a:off x="3246120" y="2747983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91" name="Straight Connector 290"/>
            <p:cNvCxnSpPr>
              <a:stCxn id="290" idx="0"/>
            </p:cNvCxnSpPr>
            <p:nvPr/>
          </p:nvCxnSpPr>
          <p:spPr bwMode="auto">
            <a:xfrm flipV="1">
              <a:off x="3337560" y="2579262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>
              <a:endCxn id="293" idx="2"/>
            </p:cNvCxnSpPr>
            <p:nvPr/>
          </p:nvCxnSpPr>
          <p:spPr bwMode="auto">
            <a:xfrm flipV="1">
              <a:off x="3337560" y="3639971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3" name="Rectangle 292"/>
            <p:cNvSpPr/>
            <p:nvPr/>
          </p:nvSpPr>
          <p:spPr bwMode="auto">
            <a:xfrm>
              <a:off x="3246120" y="3457091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94" name="Straight Connector 293"/>
            <p:cNvCxnSpPr>
              <a:stCxn id="293" idx="0"/>
            </p:cNvCxnSpPr>
            <p:nvPr/>
          </p:nvCxnSpPr>
          <p:spPr bwMode="auto">
            <a:xfrm flipV="1">
              <a:off x="3337560" y="3288370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>
              <a:endCxn id="296" idx="2"/>
            </p:cNvCxnSpPr>
            <p:nvPr/>
          </p:nvCxnSpPr>
          <p:spPr bwMode="auto">
            <a:xfrm flipV="1">
              <a:off x="4206240" y="2919811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6" name="Rectangle 295"/>
            <p:cNvSpPr/>
            <p:nvPr/>
          </p:nvSpPr>
          <p:spPr bwMode="auto">
            <a:xfrm>
              <a:off x="4114800" y="2736931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297" name="Straight Connector 296"/>
            <p:cNvCxnSpPr>
              <a:stCxn id="296" idx="0"/>
            </p:cNvCxnSpPr>
            <p:nvPr/>
          </p:nvCxnSpPr>
          <p:spPr bwMode="auto">
            <a:xfrm flipV="1">
              <a:off x="4206240" y="2568210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>
              <a:endCxn id="299" idx="2"/>
            </p:cNvCxnSpPr>
            <p:nvPr/>
          </p:nvCxnSpPr>
          <p:spPr bwMode="auto">
            <a:xfrm flipV="1">
              <a:off x="4206240" y="3628919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9" name="Rectangle 298"/>
            <p:cNvSpPr/>
            <p:nvPr/>
          </p:nvSpPr>
          <p:spPr bwMode="auto">
            <a:xfrm>
              <a:off x="4114800" y="3446039"/>
              <a:ext cx="182880" cy="182880"/>
            </a:xfrm>
            <a:prstGeom prst="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cxnSp>
          <p:nvCxnSpPr>
            <p:cNvPr id="300" name="Straight Connector 299"/>
            <p:cNvCxnSpPr>
              <a:stCxn id="299" idx="0"/>
            </p:cNvCxnSpPr>
            <p:nvPr/>
          </p:nvCxnSpPr>
          <p:spPr bwMode="auto">
            <a:xfrm flipV="1">
              <a:off x="4206240" y="3277318"/>
              <a:ext cx="0" cy="1687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02" name="Straight Connector 301"/>
          <p:cNvCxnSpPr>
            <a:stCxn id="259" idx="2"/>
          </p:cNvCxnSpPr>
          <p:nvPr/>
        </p:nvCxnSpPr>
        <p:spPr bwMode="auto">
          <a:xfrm flipH="1" flipV="1">
            <a:off x="7441381" y="4656426"/>
            <a:ext cx="251933" cy="0"/>
          </a:xfrm>
          <a:prstGeom prst="line">
            <a:avLst/>
          </a:prstGeom>
          <a:ln w="3810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 bwMode="auto">
          <a:xfrm flipH="1" flipV="1">
            <a:off x="7782224" y="4368084"/>
            <a:ext cx="0" cy="246888"/>
          </a:xfrm>
          <a:prstGeom prst="line">
            <a:avLst/>
          </a:prstGeom>
          <a:ln w="3810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>
            <a:stCxn id="259" idx="6"/>
          </p:cNvCxnSpPr>
          <p:nvPr/>
        </p:nvCxnSpPr>
        <p:spPr bwMode="auto">
          <a:xfrm>
            <a:off x="7876194" y="4663440"/>
            <a:ext cx="251471" cy="0"/>
          </a:xfrm>
          <a:prstGeom prst="line">
            <a:avLst/>
          </a:prstGeom>
          <a:ln w="3810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>
            <a:stCxn id="259" idx="4"/>
          </p:cNvCxnSpPr>
          <p:nvPr/>
        </p:nvCxnSpPr>
        <p:spPr bwMode="auto">
          <a:xfrm flipH="1">
            <a:off x="7782224" y="4754880"/>
            <a:ext cx="2530" cy="217599"/>
          </a:xfrm>
          <a:prstGeom prst="line">
            <a:avLst/>
          </a:prstGeom>
          <a:ln w="3810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 bwMode="auto">
          <a:xfrm flipH="1">
            <a:off x="6723103" y="4663440"/>
            <a:ext cx="1081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 bwMode="auto">
          <a:xfrm flipV="1">
            <a:off x="6920188" y="4381159"/>
            <a:ext cx="0" cy="18288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 bwMode="auto">
          <a:xfrm flipV="1">
            <a:off x="8653434" y="4381159"/>
            <a:ext cx="0" cy="18288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/>
          <p:nvPr/>
        </p:nvCxnSpPr>
        <p:spPr bwMode="auto">
          <a:xfrm flipH="1" flipV="1">
            <a:off x="7780967" y="5424904"/>
            <a:ext cx="0" cy="246888"/>
          </a:xfrm>
          <a:prstGeom prst="line">
            <a:avLst/>
          </a:prstGeom>
          <a:ln w="3810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/>
          <p:nvPr/>
        </p:nvCxnSpPr>
        <p:spPr bwMode="auto">
          <a:xfrm flipH="1">
            <a:off x="7792634" y="5817292"/>
            <a:ext cx="2530" cy="217599"/>
          </a:xfrm>
          <a:prstGeom prst="line">
            <a:avLst/>
          </a:prstGeom>
          <a:ln w="3810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51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Synchronous Loopy BP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8991"/>
            <a:ext cx="9144000" cy="5234609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endParaRPr lang="en-US" sz="1000" b="0" i="1" dirty="0" smtClean="0">
              <a:latin typeface="Cambria Math"/>
            </a:endParaRPr>
          </a:p>
          <a:p>
            <a:r>
              <a:rPr lang="en-US" dirty="0" smtClean="0"/>
              <a:t>Natural parallelization:  associate a processor to every node</a:t>
            </a:r>
          </a:p>
          <a:p>
            <a:pPr lvl="1"/>
            <a:r>
              <a:rPr lang="en-US" dirty="0" smtClean="0"/>
              <a:t>Simultaneous receive, update, send</a:t>
            </a:r>
          </a:p>
          <a:p>
            <a:r>
              <a:rPr lang="en-US" sz="2400" dirty="0" smtClean="0"/>
              <a:t>Inefficient – e.g., for a linear chain:  </a:t>
            </a:r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604167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5813071" y="6172200"/>
            <a:ext cx="1578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[SUML-Ch10]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705600" y="2858869"/>
                <a:ext cx="2590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time per iteration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iterations to converge</a:t>
                </a:r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858869"/>
                <a:ext cx="2590800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9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200" y="2415068"/>
            <a:ext cx="8229600" cy="288847"/>
            <a:chOff x="304800" y="3581400"/>
            <a:chExt cx="8839200" cy="310243"/>
          </a:xfrm>
        </p:grpSpPr>
        <p:cxnSp>
          <p:nvCxnSpPr>
            <p:cNvPr id="5" name="Straight Connector 4"/>
            <p:cNvCxnSpPr>
              <a:stCxn id="6" idx="6"/>
              <a:endCxn id="20" idx="2"/>
            </p:cNvCxnSpPr>
            <p:nvPr/>
          </p:nvCxnSpPr>
          <p:spPr bwMode="auto">
            <a:xfrm>
              <a:off x="615043" y="3736522"/>
              <a:ext cx="8218714" cy="1588"/>
            </a:xfrm>
            <a:prstGeom prst="line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 bwMode="auto">
            <a:xfrm>
              <a:off x="304800" y="3581400"/>
              <a:ext cx="310243" cy="310243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913795" y="3581400"/>
              <a:ext cx="310243" cy="310243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522791" y="3581400"/>
              <a:ext cx="310243" cy="310243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131786" y="3581400"/>
              <a:ext cx="310243" cy="310243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740782" y="3581400"/>
              <a:ext cx="310243" cy="310243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349777" y="3581400"/>
              <a:ext cx="310243" cy="310243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958773" y="3581400"/>
              <a:ext cx="310243" cy="310243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567768" y="3581400"/>
              <a:ext cx="310243" cy="310243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176764" y="3581400"/>
              <a:ext cx="310243" cy="310243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5785757" y="3581400"/>
              <a:ext cx="310243" cy="310243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6397777" y="3581400"/>
              <a:ext cx="310243" cy="310243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7006773" y="3581400"/>
              <a:ext cx="310243" cy="310243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615768" y="3581400"/>
              <a:ext cx="310243" cy="310243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8224764" y="3581400"/>
              <a:ext cx="310243" cy="310243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8833757" y="3581400"/>
              <a:ext cx="310243" cy="310243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</p:grpSp>
      <p:sp>
        <p:nvSpPr>
          <p:cNvPr id="70" name="Oval 69"/>
          <p:cNvSpPr/>
          <p:nvPr/>
        </p:nvSpPr>
        <p:spPr bwMode="auto">
          <a:xfrm>
            <a:off x="1595438" y="2414588"/>
            <a:ext cx="288847" cy="28884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4419600" y="2414588"/>
            <a:ext cx="288847" cy="28884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7262813" y="2414588"/>
            <a:ext cx="288847" cy="28884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grpSp>
        <p:nvGrpSpPr>
          <p:cNvPr id="161" name="Group 160"/>
          <p:cNvGrpSpPr/>
          <p:nvPr/>
        </p:nvGrpSpPr>
        <p:grpSpPr>
          <a:xfrm>
            <a:off x="304800" y="3657600"/>
            <a:ext cx="8534400" cy="2819400"/>
            <a:chOff x="457200" y="3810000"/>
            <a:chExt cx="8534400" cy="2819400"/>
          </a:xfrm>
        </p:grpSpPr>
        <p:sp>
          <p:nvSpPr>
            <p:cNvPr id="159" name="Rectangle 158"/>
            <p:cNvSpPr/>
            <p:nvPr/>
          </p:nvSpPr>
          <p:spPr bwMode="auto">
            <a:xfrm>
              <a:off x="457200" y="3810000"/>
              <a:ext cx="4267200" cy="2819400"/>
            </a:xfrm>
            <a:prstGeom prst="rect">
              <a:avLst/>
            </a:prstGeom>
            <a:noFill/>
            <a:ln w="38100" cap="flat" cmpd="sng" algn="ctr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rPr>
                <a:t>Synchronous Schedule</a:t>
              </a: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4724400" y="3810000"/>
              <a:ext cx="4267200" cy="2819400"/>
            </a:xfrm>
            <a:prstGeom prst="rect">
              <a:avLst/>
            </a:prstGeom>
            <a:noFill/>
            <a:ln w="38100" cap="flat" cmpd="sng" algn="ctr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-64" charset="0"/>
                </a:rPr>
                <a:t>Optimal Schedule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Optimal Parallel Scheduling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68" y="990600"/>
            <a:ext cx="9099332" cy="1143000"/>
          </a:xfrm>
        </p:spPr>
        <p:txBody>
          <a:bodyPr/>
          <a:lstStyle/>
          <a:p>
            <a:r>
              <a:rPr lang="en-US" dirty="0" smtClean="0"/>
              <a:t>Partition,  local forward-backward for center, then cross-boundary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 bwMode="auto">
          <a:xfrm>
            <a:off x="381000" y="2133600"/>
            <a:ext cx="2720866" cy="838200"/>
          </a:xfrm>
          <a:prstGeom prst="roundRect">
            <a:avLst/>
          </a:prstGeom>
          <a:noFill/>
          <a:ln w="38100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404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6037536" y="2133600"/>
            <a:ext cx="2743200" cy="838200"/>
          </a:xfrm>
          <a:prstGeom prst="roundRect">
            <a:avLst/>
          </a:prstGeom>
          <a:noFill/>
          <a:ln w="38100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404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3157700" y="2133600"/>
            <a:ext cx="2813351" cy="838200"/>
          </a:xfrm>
          <a:prstGeom prst="roundRect">
            <a:avLst/>
          </a:prstGeom>
          <a:noFill/>
          <a:ln w="38100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4049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828800" y="2817812"/>
            <a:ext cx="1219200" cy="1588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457200" y="2817812"/>
            <a:ext cx="1219200" cy="1588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57200" y="2286000"/>
            <a:ext cx="1219200" cy="1588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828800" y="2286000"/>
            <a:ext cx="1219200" cy="1588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57200" y="16764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Processor 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276600" y="16764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Processor 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096000" y="16764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Processor 3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4648200" y="2819400"/>
            <a:ext cx="1295400" cy="1588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3200400" y="2819400"/>
            <a:ext cx="1295400" cy="1588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3276600" y="2286000"/>
            <a:ext cx="1219200" cy="1588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4648200" y="2286000"/>
            <a:ext cx="1219200" cy="1588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7467600" y="2817812"/>
            <a:ext cx="1219200" cy="1588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6096000" y="2819400"/>
            <a:ext cx="1219200" cy="1588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6096000" y="2286000"/>
            <a:ext cx="1219200" cy="1588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7467600" y="2286000"/>
            <a:ext cx="1219200" cy="1588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arrow" w="med" len="med"/>
            <a:tailEnd type="none"/>
          </a:ln>
          <a:effectLst/>
        </p:spPr>
      </p:cxnSp>
      <p:pic>
        <p:nvPicPr>
          <p:cNvPr id="49" name="Picture 4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2724822" y="3733800"/>
            <a:ext cx="2703756" cy="1094622"/>
          </a:xfrm>
          <a:prstGeom prst="rect">
            <a:avLst/>
          </a:prstGeom>
          <a:noFill/>
          <a:ln/>
          <a:effectLst/>
        </p:spPr>
      </p:pic>
      <p:sp>
        <p:nvSpPr>
          <p:cNvPr id="154" name="Rounded Rectangular Callout 153"/>
          <p:cNvSpPr/>
          <p:nvPr/>
        </p:nvSpPr>
        <p:spPr bwMode="auto">
          <a:xfrm>
            <a:off x="2133600" y="5181600"/>
            <a:ext cx="2057400" cy="1066800"/>
          </a:xfrm>
          <a:prstGeom prst="wedgeRoundRectCallout">
            <a:avLst>
              <a:gd name="adj1" fmla="val 31133"/>
              <a:gd name="adj2" fmla="val -8387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-64" charset="0"/>
              </a:rPr>
              <a:t>Parallel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/>
                </a:solidFill>
                <a:latin typeface="Tahoma" pitchFamily="-64" charset="0"/>
              </a:rPr>
              <a:t>Component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-64" charset="0"/>
            </a:endParaRPr>
          </a:p>
        </p:txBody>
      </p:sp>
      <p:sp>
        <p:nvSpPr>
          <p:cNvPr id="155" name="Rounded Rectangular Callout 154"/>
          <p:cNvSpPr/>
          <p:nvPr/>
        </p:nvSpPr>
        <p:spPr bwMode="auto">
          <a:xfrm>
            <a:off x="4648200" y="5181600"/>
            <a:ext cx="2057400" cy="1066800"/>
          </a:xfrm>
          <a:prstGeom prst="wedgeRoundRectCallout">
            <a:avLst>
              <a:gd name="adj1" fmla="val -38611"/>
              <a:gd name="adj2" fmla="val -8255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-64" charset="0"/>
              </a:rPr>
              <a:t>Sequential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bg1"/>
                </a:solidFill>
                <a:latin typeface="Tahoma" pitchFamily="-64" charset="0"/>
              </a:rPr>
              <a:t>Component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-64" charset="0"/>
            </a:endParaRPr>
          </a:p>
        </p:txBody>
      </p:sp>
      <p:pic>
        <p:nvPicPr>
          <p:cNvPr id="48" name="Picture 47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1352585" y="4648200"/>
            <a:ext cx="1965180" cy="1098696"/>
          </a:xfrm>
          <a:prstGeom prst="rect">
            <a:avLst/>
          </a:prstGeom>
          <a:noFill/>
          <a:ln/>
          <a:effectLst/>
        </p:spPr>
      </p:pic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>
          <a:xfrm>
            <a:off x="6553200" y="6203950"/>
            <a:ext cx="2133600" cy="365125"/>
          </a:xfrm>
        </p:spPr>
        <p:txBody>
          <a:bodyPr/>
          <a:lstStyle/>
          <a:p>
            <a:fld id="{29982EE5-C165-4792-B6D9-CAD024C0FAD7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1752600" y="2362200"/>
            <a:ext cx="609600" cy="304800"/>
            <a:chOff x="762000" y="2971800"/>
            <a:chExt cx="838200" cy="381000"/>
          </a:xfrm>
        </p:grpSpPr>
        <p:sp>
          <p:nvSpPr>
            <p:cNvPr id="59" name="Rectangle 58"/>
            <p:cNvSpPr/>
            <p:nvPr/>
          </p:nvSpPr>
          <p:spPr bwMode="auto">
            <a:xfrm>
              <a:off x="762000" y="2971800"/>
              <a:ext cx="838200" cy="381000"/>
            </a:xfrm>
            <a:prstGeom prst="rect">
              <a:avLst/>
            </a:prstGeom>
            <a:solidFill>
              <a:schemeClr val="accent6"/>
            </a:solidFill>
            <a:ln w="381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60" name="Isosceles Triangle 59"/>
            <p:cNvSpPr/>
            <p:nvPr/>
          </p:nvSpPr>
          <p:spPr bwMode="auto">
            <a:xfrm rot="10800000">
              <a:off x="762000" y="2971800"/>
              <a:ext cx="838200" cy="152400"/>
            </a:xfrm>
            <a:prstGeom prst="triangle">
              <a:avLst/>
            </a:prstGeom>
            <a:solidFill>
              <a:schemeClr val="accent6"/>
            </a:solidFill>
            <a:ln w="381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733800" y="2362200"/>
            <a:ext cx="609600" cy="304800"/>
            <a:chOff x="762000" y="2971800"/>
            <a:chExt cx="838200" cy="381000"/>
          </a:xfrm>
        </p:grpSpPr>
        <p:sp>
          <p:nvSpPr>
            <p:cNvPr id="62" name="Rectangle 61"/>
            <p:cNvSpPr/>
            <p:nvPr/>
          </p:nvSpPr>
          <p:spPr bwMode="auto">
            <a:xfrm>
              <a:off x="762000" y="2971800"/>
              <a:ext cx="838200" cy="381000"/>
            </a:xfrm>
            <a:prstGeom prst="rect">
              <a:avLst/>
            </a:prstGeom>
            <a:solidFill>
              <a:schemeClr val="accent6"/>
            </a:solidFill>
            <a:ln w="381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63" name="Isosceles Triangle 62"/>
            <p:cNvSpPr/>
            <p:nvPr/>
          </p:nvSpPr>
          <p:spPr bwMode="auto">
            <a:xfrm rot="10800000">
              <a:off x="762000" y="2971800"/>
              <a:ext cx="838200" cy="152400"/>
            </a:xfrm>
            <a:prstGeom prst="triangle">
              <a:avLst/>
            </a:prstGeom>
            <a:solidFill>
              <a:schemeClr val="accent6"/>
            </a:solidFill>
            <a:ln w="381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800600" y="2362200"/>
            <a:ext cx="609600" cy="304800"/>
            <a:chOff x="762000" y="2971800"/>
            <a:chExt cx="838200" cy="381000"/>
          </a:xfrm>
        </p:grpSpPr>
        <p:sp>
          <p:nvSpPr>
            <p:cNvPr id="65" name="Rectangle 64"/>
            <p:cNvSpPr/>
            <p:nvPr/>
          </p:nvSpPr>
          <p:spPr bwMode="auto">
            <a:xfrm>
              <a:off x="762000" y="2971800"/>
              <a:ext cx="838200" cy="381000"/>
            </a:xfrm>
            <a:prstGeom prst="rect">
              <a:avLst/>
            </a:prstGeom>
            <a:solidFill>
              <a:schemeClr val="accent6"/>
            </a:solidFill>
            <a:ln w="381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66" name="Isosceles Triangle 65"/>
            <p:cNvSpPr/>
            <p:nvPr/>
          </p:nvSpPr>
          <p:spPr bwMode="auto">
            <a:xfrm rot="10800000">
              <a:off x="762000" y="2971800"/>
              <a:ext cx="838200" cy="152400"/>
            </a:xfrm>
            <a:prstGeom prst="triangle">
              <a:avLst/>
            </a:prstGeom>
            <a:solidFill>
              <a:schemeClr val="accent6"/>
            </a:solidFill>
            <a:ln w="381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858000" y="2362200"/>
            <a:ext cx="609600" cy="304800"/>
            <a:chOff x="762000" y="2971800"/>
            <a:chExt cx="838200" cy="38100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762000" y="2971800"/>
              <a:ext cx="838200" cy="381000"/>
            </a:xfrm>
            <a:prstGeom prst="rect">
              <a:avLst/>
            </a:prstGeom>
            <a:solidFill>
              <a:schemeClr val="accent6"/>
            </a:solidFill>
            <a:ln w="381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  <p:sp>
          <p:nvSpPr>
            <p:cNvPr id="69" name="Isosceles Triangle 68"/>
            <p:cNvSpPr/>
            <p:nvPr/>
          </p:nvSpPr>
          <p:spPr bwMode="auto">
            <a:xfrm rot="10800000">
              <a:off x="762000" y="2971800"/>
              <a:ext cx="838200" cy="152400"/>
            </a:xfrm>
            <a:prstGeom prst="triangle">
              <a:avLst/>
            </a:prstGeom>
            <a:solidFill>
              <a:schemeClr val="accent6"/>
            </a:solidFill>
            <a:ln w="381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</p:grpSp>
      <p:sp>
        <p:nvSpPr>
          <p:cNvPr id="73" name="Left-Right Arrow 72"/>
          <p:cNvSpPr/>
          <p:nvPr/>
        </p:nvSpPr>
        <p:spPr bwMode="auto">
          <a:xfrm>
            <a:off x="3505200" y="4648200"/>
            <a:ext cx="1828800" cy="114300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rPr>
              <a:t>Gap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3102744"/>
      </p:ext>
    </p:extLst>
  </p:cSld>
  <p:clrMapOvr>
    <a:masterClrMapping/>
  </p:clrMapOvr>
  <p:transition advTm="540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202 -0.03959 0.08403 -0.07894 0.12084 -0.08334 C 0.15764 -0.08774 0.18924 -0.05695 0.22084 -0.02593 " pathEditMode="relative" ptsTypes="aaA">
                                      <p:cBhvr>
                                        <p:cTn id="7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23" presetClass="exit" presetSubtype="3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96296E-6 C -0.0342 0.02662 -0.0684 0.05301 -0.09826 0.05602 C -0.12812 0.05926 -0.15365 0.0382 -0.17917 0.01713 " pathEditMode="relative" rAng="0" ptsTypes="aaA">
                                      <p:cBhvr>
                                        <p:cTn id="8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0" y="300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23" presetClass="exit" presetSubtype="3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 0 C 0.04202 -0.03959 0.08403 -0.07894 0.12084 -0.08334 C 0.15764 -0.08774 0.18924 -0.05695 0.22084 -0.02593 " pathEditMode="relative" ptsTypes="aaA">
                                      <p:cBhvr>
                                        <p:cTn id="9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8" presetID="23" presetClass="exit" presetSubtype="3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C -0.0342 0.02662 -0.06841 0.05301 -0.09827 0.05602 C -0.12813 0.05926 -0.15365 0.0382 -0.17917 0.01713 " pathEditMode="relative" rAng="0" ptsTypes="aaA">
                                      <p:cBhvr>
                                        <p:cTn id="10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0" y="300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23" presetClass="exit" presetSubtype="3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5587E-6 L 0.30417 0.13275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6600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21" grpId="0" animBg="1"/>
      <p:bldP spid="22" grpId="0" animBg="1"/>
      <p:bldP spid="23" grpId="0" animBg="1"/>
      <p:bldP spid="28" grpId="0"/>
      <p:bldP spid="29" grpId="0"/>
      <p:bldP spid="30" grpId="0"/>
      <p:bldP spid="154" grpId="0" animBg="1" autoUpdateAnimBg="0"/>
      <p:bldP spid="154" grpId="1" animBg="1"/>
      <p:bldP spid="155" grpId="0" animBg="1" autoUpdateAnimBg="0"/>
      <p:bldP spid="155" grpId="1" animBg="1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Splash:   Generalizing Optimal Chains </a:t>
            </a:r>
            <a:endParaRPr lang="en-US" dirty="0"/>
          </a:p>
        </p:txBody>
      </p:sp>
      <p:sp>
        <p:nvSpPr>
          <p:cNvPr id="78" name="Content Placeholder 77"/>
          <p:cNvSpPr>
            <a:spLocks noGrp="1"/>
          </p:cNvSpPr>
          <p:nvPr>
            <p:ph idx="1"/>
          </p:nvPr>
        </p:nvSpPr>
        <p:spPr>
          <a:xfrm>
            <a:off x="0" y="1013791"/>
            <a:ext cx="9144000" cy="1729409"/>
          </a:xfrm>
        </p:spPr>
        <p:txBody>
          <a:bodyPr/>
          <a:lstStyle/>
          <a:p>
            <a:pPr algn="just">
              <a:spcBef>
                <a:spcPts val="1200"/>
              </a:spcBef>
              <a:buAutoNum type="arabicParenR"/>
            </a:pPr>
            <a:r>
              <a:rPr lang="en-US" dirty="0" smtClean="0">
                <a:solidFill>
                  <a:srgbClr val="FF0000"/>
                </a:solidFill>
                <a:latin typeface="Helvetica" pitchFamily="34" charset="0"/>
              </a:rPr>
              <a:t>Select root, grow fixed-size BFS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</a:rPr>
              <a:t>Spanning </a:t>
            </a:r>
            <a:r>
              <a:rPr lang="en-US" dirty="0" smtClean="0">
                <a:solidFill>
                  <a:srgbClr val="FF0000"/>
                </a:solidFill>
                <a:latin typeface="Helvetica" pitchFamily="34" charset="0"/>
              </a:rPr>
              <a:t>tree</a:t>
            </a:r>
            <a:endParaRPr lang="en-US" dirty="0">
              <a:solidFill>
                <a:srgbClr val="FF0000"/>
              </a:solidFill>
              <a:latin typeface="Helvetica" pitchFamily="34" charset="0"/>
            </a:endParaRPr>
          </a:p>
          <a:p>
            <a:pPr algn="just">
              <a:spcBef>
                <a:spcPts val="1200"/>
              </a:spcBef>
              <a:buAutoNum type="arabicParenR"/>
            </a:pPr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Forward Pass computing all messages at each vertex</a:t>
            </a:r>
          </a:p>
          <a:p>
            <a:pPr>
              <a:spcBef>
                <a:spcPts val="1200"/>
              </a:spcBef>
              <a:buAutoNum type="arabicParenR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Helvetica" pitchFamily="34" charset="0"/>
              </a:rPr>
              <a:t>Backward Pass computing all messages at each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elvetica" pitchFamily="34" charset="0"/>
              </a:rPr>
              <a:t>vertex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Helvetica" pitchFamily="34" charset="0"/>
            </a:endParaRPr>
          </a:p>
          <a:p>
            <a:endParaRPr lang="en-US" dirty="0"/>
          </a:p>
        </p:txBody>
      </p:sp>
      <p:sp>
        <p:nvSpPr>
          <p:cNvPr id="79" name="Oval 78"/>
          <p:cNvSpPr/>
          <p:nvPr/>
        </p:nvSpPr>
        <p:spPr bwMode="auto">
          <a:xfrm>
            <a:off x="4953000" y="3561472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cxnSp>
        <p:nvCxnSpPr>
          <p:cNvPr id="80" name="Straight Connector 79"/>
          <p:cNvCxnSpPr>
            <a:stCxn id="79" idx="6"/>
          </p:cNvCxnSpPr>
          <p:nvPr/>
        </p:nvCxnSpPr>
        <p:spPr bwMode="auto">
          <a:xfrm>
            <a:off x="5334000" y="3751972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4953000" y="4704472"/>
            <a:ext cx="3810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cxnSp>
        <p:nvCxnSpPr>
          <p:cNvPr id="82" name="Straight Connector 81"/>
          <p:cNvCxnSpPr>
            <a:endCxn id="81" idx="3"/>
          </p:cNvCxnSpPr>
          <p:nvPr/>
        </p:nvCxnSpPr>
        <p:spPr bwMode="auto">
          <a:xfrm rot="10800000">
            <a:off x="5334000" y="4894972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79" idx="4"/>
            <a:endCxn id="81" idx="0"/>
          </p:cNvCxnSpPr>
          <p:nvPr/>
        </p:nvCxnSpPr>
        <p:spPr bwMode="auto">
          <a:xfrm rot="5400000">
            <a:off x="4762500" y="4323472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Oval 83"/>
          <p:cNvSpPr/>
          <p:nvPr/>
        </p:nvSpPr>
        <p:spPr bwMode="auto">
          <a:xfrm>
            <a:off x="4953000" y="5847472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cxnSp>
        <p:nvCxnSpPr>
          <p:cNvPr id="85" name="Straight Connector 84"/>
          <p:cNvCxnSpPr>
            <a:stCxn id="84" idx="6"/>
          </p:cNvCxnSpPr>
          <p:nvPr/>
        </p:nvCxnSpPr>
        <p:spPr bwMode="auto">
          <a:xfrm>
            <a:off x="5334000" y="6037972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stCxn id="81" idx="2"/>
            <a:endCxn id="84" idx="0"/>
          </p:cNvCxnSpPr>
          <p:nvPr/>
        </p:nvCxnSpPr>
        <p:spPr bwMode="auto">
          <a:xfrm rot="5400000">
            <a:off x="4762500" y="5466472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Rectangle 86"/>
          <p:cNvSpPr/>
          <p:nvPr/>
        </p:nvSpPr>
        <p:spPr bwMode="auto">
          <a:xfrm>
            <a:off x="4876800" y="3409072"/>
            <a:ext cx="4191000" cy="2895600"/>
          </a:xfrm>
          <a:prstGeom prst="rect">
            <a:avLst/>
          </a:prstGeom>
          <a:solidFill>
            <a:schemeClr val="bg1">
              <a:alpha val="69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7315200" y="3561472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8458200" y="3561472"/>
            <a:ext cx="3810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096000" y="3561472"/>
            <a:ext cx="3810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cxnSp>
        <p:nvCxnSpPr>
          <p:cNvPr id="91" name="Straight Connector 90"/>
          <p:cNvCxnSpPr>
            <a:stCxn id="90" idx="3"/>
            <a:endCxn id="88" idx="2"/>
          </p:cNvCxnSpPr>
          <p:nvPr/>
        </p:nvCxnSpPr>
        <p:spPr bwMode="auto">
          <a:xfrm>
            <a:off x="6477000" y="3751972"/>
            <a:ext cx="8382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88" idx="6"/>
            <a:endCxn id="89" idx="1"/>
          </p:cNvCxnSpPr>
          <p:nvPr/>
        </p:nvCxnSpPr>
        <p:spPr bwMode="auto">
          <a:xfrm>
            <a:off x="7696200" y="3751972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Oval 92"/>
          <p:cNvSpPr/>
          <p:nvPr/>
        </p:nvSpPr>
        <p:spPr bwMode="auto">
          <a:xfrm>
            <a:off x="8458200" y="4704472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6096000" y="4704472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cxnSp>
        <p:nvCxnSpPr>
          <p:cNvPr id="95" name="Straight Connector 94"/>
          <p:cNvCxnSpPr>
            <a:stCxn id="94" idx="6"/>
            <a:endCxn id="96" idx="1"/>
          </p:cNvCxnSpPr>
          <p:nvPr/>
        </p:nvCxnSpPr>
        <p:spPr bwMode="auto">
          <a:xfrm>
            <a:off x="6477000" y="4894972"/>
            <a:ext cx="8382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Rectangle 95"/>
          <p:cNvSpPr/>
          <p:nvPr/>
        </p:nvSpPr>
        <p:spPr bwMode="auto">
          <a:xfrm>
            <a:off x="7315200" y="4704472"/>
            <a:ext cx="3810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cxnSp>
        <p:nvCxnSpPr>
          <p:cNvPr id="97" name="Straight Connector 96"/>
          <p:cNvCxnSpPr>
            <a:stCxn id="96" idx="3"/>
            <a:endCxn id="93" idx="2"/>
          </p:cNvCxnSpPr>
          <p:nvPr/>
        </p:nvCxnSpPr>
        <p:spPr bwMode="auto">
          <a:xfrm>
            <a:off x="7696200" y="4894972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2"/>
            <a:endCxn id="94" idx="0"/>
          </p:cNvCxnSpPr>
          <p:nvPr/>
        </p:nvCxnSpPr>
        <p:spPr bwMode="auto">
          <a:xfrm rot="5400000">
            <a:off x="5905500" y="4323472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88" idx="4"/>
            <a:endCxn id="96" idx="0"/>
          </p:cNvCxnSpPr>
          <p:nvPr/>
        </p:nvCxnSpPr>
        <p:spPr bwMode="auto">
          <a:xfrm rot="5400000">
            <a:off x="7124700" y="4323472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89" idx="2"/>
            <a:endCxn id="93" idx="0"/>
          </p:cNvCxnSpPr>
          <p:nvPr/>
        </p:nvCxnSpPr>
        <p:spPr bwMode="auto">
          <a:xfrm rot="5400000">
            <a:off x="8267700" y="4323472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Oval 100"/>
          <p:cNvSpPr/>
          <p:nvPr/>
        </p:nvSpPr>
        <p:spPr bwMode="auto">
          <a:xfrm>
            <a:off x="7315200" y="5847472"/>
            <a:ext cx="381000" cy="381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8458200" y="5847472"/>
            <a:ext cx="3810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096000" y="5847472"/>
            <a:ext cx="3810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cxnSp>
        <p:nvCxnSpPr>
          <p:cNvPr id="104" name="Straight Connector 103"/>
          <p:cNvCxnSpPr>
            <a:stCxn id="103" idx="3"/>
            <a:endCxn id="101" idx="2"/>
          </p:cNvCxnSpPr>
          <p:nvPr/>
        </p:nvCxnSpPr>
        <p:spPr bwMode="auto">
          <a:xfrm>
            <a:off x="6477000" y="6037972"/>
            <a:ext cx="8382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101" idx="6"/>
            <a:endCxn id="102" idx="1"/>
          </p:cNvCxnSpPr>
          <p:nvPr/>
        </p:nvCxnSpPr>
        <p:spPr bwMode="auto">
          <a:xfrm>
            <a:off x="7696200" y="6037972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stCxn id="94" idx="4"/>
            <a:endCxn id="103" idx="0"/>
          </p:cNvCxnSpPr>
          <p:nvPr/>
        </p:nvCxnSpPr>
        <p:spPr bwMode="auto">
          <a:xfrm rot="5400000">
            <a:off x="5905500" y="5466472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96" idx="2"/>
            <a:endCxn id="101" idx="0"/>
          </p:cNvCxnSpPr>
          <p:nvPr/>
        </p:nvCxnSpPr>
        <p:spPr bwMode="auto">
          <a:xfrm rot="5400000">
            <a:off x="7124700" y="5466472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93" idx="4"/>
            <a:endCxn id="102" idx="0"/>
          </p:cNvCxnSpPr>
          <p:nvPr/>
        </p:nvCxnSpPr>
        <p:spPr bwMode="auto">
          <a:xfrm rot="5400000">
            <a:off x="8267700" y="5466472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9" name="Group 108"/>
          <p:cNvGrpSpPr/>
          <p:nvPr/>
        </p:nvGrpSpPr>
        <p:grpSpPr>
          <a:xfrm>
            <a:off x="6629400" y="3559884"/>
            <a:ext cx="2209800" cy="2668588"/>
            <a:chOff x="3048000" y="3503612"/>
            <a:chExt cx="2209800" cy="2668588"/>
          </a:xfrm>
        </p:grpSpPr>
        <p:cxnSp>
          <p:nvCxnSpPr>
            <p:cNvPr id="110" name="Straight Arrow Connector 109"/>
            <p:cNvCxnSpPr/>
            <p:nvPr/>
          </p:nvCxnSpPr>
          <p:spPr bwMode="auto">
            <a:xfrm>
              <a:off x="3048000" y="3884612"/>
              <a:ext cx="685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1" name="Straight Arrow Connector 110"/>
            <p:cNvCxnSpPr/>
            <p:nvPr/>
          </p:nvCxnSpPr>
          <p:spPr bwMode="auto">
            <a:xfrm>
              <a:off x="4114800" y="3503612"/>
              <a:ext cx="685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12" name="Straight Arrow Connector 111"/>
            <p:cNvCxnSpPr/>
            <p:nvPr/>
          </p:nvCxnSpPr>
          <p:spPr bwMode="auto">
            <a:xfrm>
              <a:off x="3048000" y="5027612"/>
              <a:ext cx="685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3" name="Straight Arrow Connector 112"/>
            <p:cNvCxnSpPr/>
            <p:nvPr/>
          </p:nvCxnSpPr>
          <p:spPr bwMode="auto">
            <a:xfrm>
              <a:off x="3048000" y="6170612"/>
              <a:ext cx="685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4" name="Straight Arrow Connector 113"/>
            <p:cNvCxnSpPr/>
            <p:nvPr/>
          </p:nvCxnSpPr>
          <p:spPr bwMode="auto">
            <a:xfrm>
              <a:off x="4267200" y="4570412"/>
              <a:ext cx="685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15" name="Straight Arrow Connector 114"/>
            <p:cNvCxnSpPr/>
            <p:nvPr/>
          </p:nvCxnSpPr>
          <p:spPr bwMode="auto">
            <a:xfrm rot="5400000" flipH="1" flipV="1">
              <a:off x="3771105" y="4228306"/>
              <a:ext cx="685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16" name="Straight Arrow Connector 115"/>
            <p:cNvCxnSpPr/>
            <p:nvPr/>
          </p:nvCxnSpPr>
          <p:spPr bwMode="auto">
            <a:xfrm rot="5400000" flipH="1" flipV="1">
              <a:off x="3771106" y="5447506"/>
              <a:ext cx="685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17" name="Straight Arrow Connector 116"/>
            <p:cNvCxnSpPr/>
            <p:nvPr/>
          </p:nvCxnSpPr>
          <p:spPr bwMode="auto">
            <a:xfrm rot="5400000" flipH="1" flipV="1">
              <a:off x="4914106" y="5447506"/>
              <a:ext cx="685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118" name="Group 117"/>
          <p:cNvGrpSpPr/>
          <p:nvPr/>
        </p:nvGrpSpPr>
        <p:grpSpPr>
          <a:xfrm>
            <a:off x="6629400" y="3561472"/>
            <a:ext cx="1905000" cy="2287588"/>
            <a:chOff x="3048000" y="3505200"/>
            <a:chExt cx="1905000" cy="2287588"/>
          </a:xfrm>
        </p:grpSpPr>
        <p:cxnSp>
          <p:nvCxnSpPr>
            <p:cNvPr id="119" name="Straight Arrow Connector 118"/>
            <p:cNvCxnSpPr/>
            <p:nvPr/>
          </p:nvCxnSpPr>
          <p:spPr bwMode="auto">
            <a:xfrm>
              <a:off x="4114800" y="3886200"/>
              <a:ext cx="685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0" name="Straight Arrow Connector 119"/>
            <p:cNvCxnSpPr/>
            <p:nvPr/>
          </p:nvCxnSpPr>
          <p:spPr bwMode="auto">
            <a:xfrm>
              <a:off x="3048000" y="3505200"/>
              <a:ext cx="685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21" name="Straight Arrow Connector 120"/>
            <p:cNvCxnSpPr/>
            <p:nvPr/>
          </p:nvCxnSpPr>
          <p:spPr bwMode="auto">
            <a:xfrm>
              <a:off x="4267200" y="5103812"/>
              <a:ext cx="685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2" name="Straight Arrow Connector 121"/>
            <p:cNvCxnSpPr/>
            <p:nvPr/>
          </p:nvCxnSpPr>
          <p:spPr bwMode="auto">
            <a:xfrm>
              <a:off x="3048000" y="5791200"/>
              <a:ext cx="685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23" name="Straight Arrow Connector 122"/>
            <p:cNvCxnSpPr/>
            <p:nvPr/>
          </p:nvCxnSpPr>
          <p:spPr bwMode="auto">
            <a:xfrm>
              <a:off x="3048000" y="4648200"/>
              <a:ext cx="685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24" name="Straight Arrow Connector 123"/>
            <p:cNvCxnSpPr/>
            <p:nvPr/>
          </p:nvCxnSpPr>
          <p:spPr bwMode="auto">
            <a:xfrm rot="5400000" flipH="1" flipV="1">
              <a:off x="3391694" y="5447506"/>
              <a:ext cx="685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25" name="Straight Arrow Connector 124"/>
            <p:cNvCxnSpPr/>
            <p:nvPr/>
          </p:nvCxnSpPr>
          <p:spPr bwMode="auto">
            <a:xfrm rot="5400000" flipH="1" flipV="1">
              <a:off x="3391694" y="4228306"/>
              <a:ext cx="685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26" name="Straight Arrow Connector 125"/>
            <p:cNvCxnSpPr/>
            <p:nvPr/>
          </p:nvCxnSpPr>
          <p:spPr bwMode="auto">
            <a:xfrm rot="5400000" flipH="1" flipV="1">
              <a:off x="4534694" y="5447506"/>
              <a:ext cx="685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</p:grpSp>
      <p:grpSp>
        <p:nvGrpSpPr>
          <p:cNvPr id="127" name="Group 126"/>
          <p:cNvGrpSpPr/>
          <p:nvPr/>
        </p:nvGrpSpPr>
        <p:grpSpPr>
          <a:xfrm>
            <a:off x="7315200" y="5085472"/>
            <a:ext cx="381000" cy="1143000"/>
            <a:chOff x="7315200" y="5085472"/>
            <a:chExt cx="381000" cy="1143000"/>
          </a:xfrm>
        </p:grpSpPr>
        <p:cxnSp>
          <p:nvCxnSpPr>
            <p:cNvPr id="128" name="Straight Connector 127"/>
            <p:cNvCxnSpPr>
              <a:stCxn id="151" idx="2"/>
              <a:endCxn id="129" idx="0"/>
            </p:cNvCxnSpPr>
            <p:nvPr/>
          </p:nvCxnSpPr>
          <p:spPr bwMode="auto">
            <a:xfrm rot="5400000">
              <a:off x="7124700" y="5466472"/>
              <a:ext cx="762000" cy="0"/>
            </a:xfrm>
            <a:prstGeom prst="lin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215900" sx="132000" sy="132000" algn="ctr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129" name="Oval 128"/>
            <p:cNvSpPr/>
            <p:nvPr/>
          </p:nvSpPr>
          <p:spPr bwMode="auto">
            <a:xfrm>
              <a:off x="7315200" y="5847472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215900" sx="132000" sy="132000" algn="ctr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 smtClean="0">
                <a:solidFill>
                  <a:schemeClr val="tx1"/>
                </a:solidFill>
                <a:latin typeface="Tahoma" pitchFamily="-6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6096000" y="4704472"/>
            <a:ext cx="1219200" cy="381000"/>
            <a:chOff x="6096000" y="4704472"/>
            <a:chExt cx="1219200" cy="381000"/>
          </a:xfrm>
        </p:grpSpPr>
        <p:cxnSp>
          <p:nvCxnSpPr>
            <p:cNvPr id="131" name="Straight Connector 130"/>
            <p:cNvCxnSpPr>
              <a:stCxn id="151" idx="1"/>
              <a:endCxn id="132" idx="6"/>
            </p:cNvCxnSpPr>
            <p:nvPr/>
          </p:nvCxnSpPr>
          <p:spPr bwMode="auto">
            <a:xfrm rot="10800000">
              <a:off x="6477000" y="4894972"/>
              <a:ext cx="838200" cy="0"/>
            </a:xfrm>
            <a:prstGeom prst="lin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215900" sx="132000" sy="132000" algn="ctr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132" name="Oval 131"/>
            <p:cNvSpPr/>
            <p:nvPr/>
          </p:nvSpPr>
          <p:spPr bwMode="auto">
            <a:xfrm>
              <a:off x="6096000" y="4704472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215900" sx="132000" sy="132000" algn="ctr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 smtClean="0">
                <a:solidFill>
                  <a:schemeClr val="tx1"/>
                </a:solidFill>
                <a:latin typeface="Tahoma" pitchFamily="-64" charset="0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7696200" y="3561472"/>
            <a:ext cx="1143000" cy="381000"/>
            <a:chOff x="7696200" y="3561472"/>
            <a:chExt cx="1143000" cy="381000"/>
          </a:xfrm>
        </p:grpSpPr>
        <p:cxnSp>
          <p:nvCxnSpPr>
            <p:cNvPr id="134" name="Straight Connector 133"/>
            <p:cNvCxnSpPr>
              <a:stCxn id="147" idx="6"/>
              <a:endCxn id="135" idx="1"/>
            </p:cNvCxnSpPr>
            <p:nvPr/>
          </p:nvCxnSpPr>
          <p:spPr bwMode="auto">
            <a:xfrm>
              <a:off x="7696200" y="3751972"/>
              <a:ext cx="762000" cy="0"/>
            </a:xfrm>
            <a:prstGeom prst="lin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215900" sx="132000" sy="132000" algn="ctr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135" name="Rectangle 134"/>
            <p:cNvSpPr/>
            <p:nvPr/>
          </p:nvSpPr>
          <p:spPr bwMode="auto">
            <a:xfrm>
              <a:off x="8458200" y="3561472"/>
              <a:ext cx="3810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215900" sx="132000" sy="132000" algn="ctr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6096000" y="3561472"/>
            <a:ext cx="1219200" cy="381000"/>
            <a:chOff x="6096000" y="3561472"/>
            <a:chExt cx="1219200" cy="381000"/>
          </a:xfrm>
        </p:grpSpPr>
        <p:cxnSp>
          <p:nvCxnSpPr>
            <p:cNvPr id="137" name="Straight Connector 136"/>
            <p:cNvCxnSpPr>
              <a:stCxn id="147" idx="2"/>
              <a:endCxn id="138" idx="3"/>
            </p:cNvCxnSpPr>
            <p:nvPr/>
          </p:nvCxnSpPr>
          <p:spPr bwMode="auto">
            <a:xfrm rot="10800000">
              <a:off x="6477000" y="3751972"/>
              <a:ext cx="838200" cy="0"/>
            </a:xfrm>
            <a:prstGeom prst="lin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215900" sx="132000" sy="132000" algn="ctr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138" name="Rectangle 137"/>
            <p:cNvSpPr/>
            <p:nvPr/>
          </p:nvSpPr>
          <p:spPr bwMode="auto">
            <a:xfrm>
              <a:off x="6096000" y="3561472"/>
              <a:ext cx="3810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215900" sx="132000" sy="132000" algn="ctr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8458200" y="5085472"/>
            <a:ext cx="381000" cy="1143000"/>
            <a:chOff x="8458200" y="5085472"/>
            <a:chExt cx="381000" cy="1143000"/>
          </a:xfrm>
        </p:grpSpPr>
        <p:cxnSp>
          <p:nvCxnSpPr>
            <p:cNvPr id="140" name="Straight Connector 139"/>
            <p:cNvCxnSpPr>
              <a:stCxn id="141" idx="0"/>
              <a:endCxn id="150" idx="4"/>
            </p:cNvCxnSpPr>
            <p:nvPr/>
          </p:nvCxnSpPr>
          <p:spPr bwMode="auto">
            <a:xfrm rot="5400000" flipH="1" flipV="1">
              <a:off x="8267700" y="5466472"/>
              <a:ext cx="762000" cy="0"/>
            </a:xfrm>
            <a:prstGeom prst="lin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215900" sx="132000" sy="132000" algn="ctr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141" name="Rectangle 140"/>
            <p:cNvSpPr/>
            <p:nvPr/>
          </p:nvSpPr>
          <p:spPr bwMode="auto">
            <a:xfrm>
              <a:off x="8458200" y="5847472"/>
              <a:ext cx="3810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215900" sx="132000" sy="132000" algn="ctr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096000" y="5847472"/>
            <a:ext cx="1219200" cy="381000"/>
            <a:chOff x="6096000" y="5847472"/>
            <a:chExt cx="1219200" cy="381000"/>
          </a:xfrm>
        </p:grpSpPr>
        <p:cxnSp>
          <p:nvCxnSpPr>
            <p:cNvPr id="143" name="Straight Connector 142"/>
            <p:cNvCxnSpPr>
              <a:stCxn id="129" idx="2"/>
              <a:endCxn id="144" idx="3"/>
            </p:cNvCxnSpPr>
            <p:nvPr/>
          </p:nvCxnSpPr>
          <p:spPr bwMode="auto">
            <a:xfrm rot="10800000">
              <a:off x="6477000" y="6037972"/>
              <a:ext cx="838200" cy="0"/>
            </a:xfrm>
            <a:prstGeom prst="lin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215900" sx="132000" sy="132000" algn="ctr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144" name="Rectangle 143"/>
            <p:cNvSpPr/>
            <p:nvPr/>
          </p:nvSpPr>
          <p:spPr bwMode="auto">
            <a:xfrm>
              <a:off x="6096000" y="5847472"/>
              <a:ext cx="3810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215900" sx="132000" sy="132000" algn="ctr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-64" charset="0"/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7315200" y="3561472"/>
            <a:ext cx="381000" cy="1143000"/>
            <a:chOff x="7315200" y="3561472"/>
            <a:chExt cx="381000" cy="1143000"/>
          </a:xfrm>
        </p:grpSpPr>
        <p:cxnSp>
          <p:nvCxnSpPr>
            <p:cNvPr id="146" name="Straight Connector 145"/>
            <p:cNvCxnSpPr>
              <a:stCxn id="151" idx="0"/>
              <a:endCxn id="147" idx="4"/>
            </p:cNvCxnSpPr>
            <p:nvPr/>
          </p:nvCxnSpPr>
          <p:spPr bwMode="auto">
            <a:xfrm rot="5400000" flipH="1" flipV="1">
              <a:off x="7124700" y="4323472"/>
              <a:ext cx="762000" cy="0"/>
            </a:xfrm>
            <a:prstGeom prst="lin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215900" sx="132000" sy="132000" algn="ctr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147" name="Oval 146"/>
            <p:cNvSpPr/>
            <p:nvPr/>
          </p:nvSpPr>
          <p:spPr bwMode="auto">
            <a:xfrm>
              <a:off x="7315200" y="3561472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215900" sx="132000" sy="132000" algn="ctr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 smtClean="0">
                <a:solidFill>
                  <a:schemeClr val="tx1"/>
                </a:solidFill>
                <a:latin typeface="Tahoma" pitchFamily="-64" charset="0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7696200" y="4704472"/>
            <a:ext cx="1143000" cy="381000"/>
            <a:chOff x="7696200" y="4704472"/>
            <a:chExt cx="1143000" cy="381000"/>
          </a:xfrm>
        </p:grpSpPr>
        <p:cxnSp>
          <p:nvCxnSpPr>
            <p:cNvPr id="149" name="Straight Connector 148"/>
            <p:cNvCxnSpPr>
              <a:stCxn id="151" idx="3"/>
              <a:endCxn id="150" idx="2"/>
            </p:cNvCxnSpPr>
            <p:nvPr/>
          </p:nvCxnSpPr>
          <p:spPr bwMode="auto">
            <a:xfrm>
              <a:off x="7696200" y="4894972"/>
              <a:ext cx="762000" cy="0"/>
            </a:xfrm>
            <a:prstGeom prst="lin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215900" sx="132000" sy="132000" algn="ctr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150" name="Oval 149"/>
            <p:cNvSpPr/>
            <p:nvPr/>
          </p:nvSpPr>
          <p:spPr bwMode="auto">
            <a:xfrm>
              <a:off x="8458200" y="4704472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215900" sx="132000" sy="132000" algn="ctr" rotWithShape="0">
                <a:prstClr val="black">
                  <a:alpha val="3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 smtClean="0">
                <a:solidFill>
                  <a:schemeClr val="tx1"/>
                </a:solidFill>
                <a:latin typeface="Tahoma" pitchFamily="-64" charset="0"/>
              </a:endParaRPr>
            </a:p>
          </p:txBody>
        </p:sp>
      </p:grpSp>
      <p:sp>
        <p:nvSpPr>
          <p:cNvPr id="151" name="Rectangle 150"/>
          <p:cNvSpPr/>
          <p:nvPr/>
        </p:nvSpPr>
        <p:spPr bwMode="auto">
          <a:xfrm>
            <a:off x="7315200" y="4704472"/>
            <a:ext cx="3810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215900" sx="132000" sy="132000" algn="ctr" rotWithShape="0">
              <a:prstClr val="black">
                <a:alpha val="35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64" charset="0"/>
            </a:endParaRPr>
          </a:p>
        </p:txBody>
      </p:sp>
      <p:sp>
        <p:nvSpPr>
          <p:cNvPr id="154" name="Content Placeholder 2"/>
          <p:cNvSpPr txBox="1">
            <a:spLocks/>
          </p:cNvSpPr>
          <p:nvPr/>
        </p:nvSpPr>
        <p:spPr>
          <a:xfrm>
            <a:off x="0" y="2667000"/>
            <a:ext cx="45720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94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Parallelization:   </a:t>
            </a:r>
          </a:p>
          <a:p>
            <a:pPr lvl="1"/>
            <a:r>
              <a:rPr lang="en-US" dirty="0" smtClean="0"/>
              <a:t>Partition graph</a:t>
            </a:r>
          </a:p>
          <a:p>
            <a:pPr lvl="2"/>
            <a:r>
              <a:rPr lang="en-US" dirty="0" smtClean="0"/>
              <a:t>Maximize computation, minimize communication</a:t>
            </a:r>
          </a:p>
          <a:p>
            <a:pPr lvl="2"/>
            <a:r>
              <a:rPr lang="en-US" dirty="0" smtClean="0"/>
              <a:t>Over-partition  and randomly assign</a:t>
            </a:r>
          </a:p>
          <a:p>
            <a:pPr lvl="1"/>
            <a:r>
              <a:rPr lang="en-US" dirty="0" smtClean="0"/>
              <a:t>Schedule </a:t>
            </a:r>
            <a:r>
              <a:rPr lang="en-US" dirty="0"/>
              <a:t>multiple </a:t>
            </a:r>
            <a:r>
              <a:rPr lang="en-US" dirty="0" smtClean="0"/>
              <a:t>Splashes</a:t>
            </a:r>
          </a:p>
          <a:p>
            <a:pPr lvl="2"/>
            <a:r>
              <a:rPr lang="en-US" dirty="0" smtClean="0"/>
              <a:t>Priority queue for selecting root</a:t>
            </a:r>
          </a:p>
          <a:p>
            <a:pPr lvl="2"/>
            <a:r>
              <a:rPr lang="en-US" dirty="0" smtClean="0"/>
              <a:t>Belief residual:   cumulative change from inbound messages</a:t>
            </a:r>
          </a:p>
          <a:p>
            <a:pPr lvl="2"/>
            <a:r>
              <a:rPr lang="en-US" dirty="0" smtClean="0"/>
              <a:t>Dynamic tree pruning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0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151" grpId="0" animBg="1"/>
      <p:bldP spid="1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64704"/>
          </a:xfrm>
        </p:spPr>
        <p:txBody>
          <a:bodyPr>
            <a:normAutofit/>
          </a:bodyPr>
          <a:lstStyle/>
          <a:p>
            <a:r>
              <a:rPr lang="en-US" dirty="0" err="1" smtClean="0"/>
              <a:t>DBRSplash</a:t>
            </a:r>
            <a:r>
              <a:rPr lang="en-US" dirty="0" smtClean="0"/>
              <a:t>:  MLN Inference Experiments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3791"/>
            <a:ext cx="5105400" cy="5234609"/>
          </a:xfrm>
        </p:spPr>
        <p:txBody>
          <a:bodyPr/>
          <a:lstStyle/>
          <a:p>
            <a:r>
              <a:rPr lang="en-US" dirty="0" smtClean="0"/>
              <a:t>Experiments:  MLN Inference</a:t>
            </a:r>
          </a:p>
          <a:p>
            <a:r>
              <a:rPr lang="en-US" dirty="0" smtClean="0"/>
              <a:t>8K variables, 406K factors</a:t>
            </a:r>
          </a:p>
          <a:p>
            <a:r>
              <a:rPr lang="en-US" dirty="0" smtClean="0"/>
              <a:t>Single-CPU runtime:   1 hour</a:t>
            </a:r>
          </a:p>
          <a:p>
            <a:r>
              <a:rPr lang="en-US" dirty="0" smtClean="0"/>
              <a:t>Cache efficiency critical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1K variables, 27K factors</a:t>
            </a:r>
          </a:p>
          <a:p>
            <a:r>
              <a:rPr lang="en-US" dirty="0" smtClean="0"/>
              <a:t>Single-CPU runtime:  1.5 minutes</a:t>
            </a:r>
          </a:p>
          <a:p>
            <a:r>
              <a:rPr lang="en-US" dirty="0" smtClean="0"/>
              <a:t>Network costs limit speedups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920651"/>
              </p:ext>
            </p:extLst>
          </p:nvPr>
        </p:nvGraphicFramePr>
        <p:xfrm>
          <a:off x="4648200" y="1066800"/>
          <a:ext cx="42976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87626"/>
              </p:ext>
            </p:extLst>
          </p:nvPr>
        </p:nvGraphicFramePr>
        <p:xfrm>
          <a:off x="4808220" y="3840480"/>
          <a:ext cx="429768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852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  unsupervised detection of topics in corpora</a:t>
            </a:r>
          </a:p>
          <a:p>
            <a:pPr lvl="1"/>
            <a:r>
              <a:rPr lang="en-US" dirty="0" smtClean="0"/>
              <a:t>Desired result:   topic mixtures, per-word and per-document topic assignments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000364"/>
            <a:ext cx="5386387" cy="1701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6186488" cy="2164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177088" y="6050218"/>
            <a:ext cx="87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[B+03]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94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8.7|4.2|5.2|6.6|8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\textrm{O}\left( \frac{n}{p} + \tau_{\epsilon} \right)$&#10;&#10;\end{document}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7"/>
  <p:tag name="PICTUREFILESIZE" val="246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amsmath,amssymb]{article}&#10;\usepackage[usenames]{color}&#10;&#10;\pagestyle{empty}&#10;\begin{document}&#10;\pagecolor[rgb]{1,1,1}%&#10;\color[rgb]{0,0,0}&#10;&#10;\setcounter{equation}{1}&#10;\addtocounter{equation}{-1}&#10;&#10;$\textrm{O}\left( \frac{n  \tau_{\epsilon}  }{p} \right)$&#10;&#10;\end{document}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4"/>
  <p:tag name="PICTUREFILESIZE" val="2243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nimal-maxspa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</TotalTime>
  <Words>1459</Words>
  <Application>Microsoft Office PowerPoint</Application>
  <PresentationFormat>On-screen Show (4:3)</PresentationFormat>
  <Paragraphs>182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Custom Design</vt:lpstr>
      <vt:lpstr>Minimal-maxspace</vt:lpstr>
      <vt:lpstr>Scaling Up  Graphical Model Inference</vt:lpstr>
      <vt:lpstr>Graphical Models</vt:lpstr>
      <vt:lpstr>Graphical Model Inference</vt:lpstr>
      <vt:lpstr>Inference in Undirected Graphical Models</vt:lpstr>
      <vt:lpstr>Synchronous Loopy BP  </vt:lpstr>
      <vt:lpstr>Optimal Parallel Scheduling</vt:lpstr>
      <vt:lpstr>Splash:   Generalizing Optimal Chains </vt:lpstr>
      <vt:lpstr>DBRSplash:  MLN Inference Experiments </vt:lpstr>
      <vt:lpstr>Topic Models</vt:lpstr>
      <vt:lpstr>Directed Graphical Models:   Latent Dirichlet Allocation [B+03, SUML-Ch11]</vt:lpstr>
      <vt:lpstr>Gibbs Sampling</vt:lpstr>
      <vt:lpstr>Parallel Collapsed Gibbs Sampling [SUML-Ch11]</vt:lpstr>
      <vt:lpstr>Parallel Collapsed Gibbs Sampling [SN10,S11]</vt:lpstr>
      <vt:lpstr>Scaling Up Graphical Models:  Conclusions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Scaling Up Graphical Model Inference</dc:title>
  <dc:creator>ZaBil</dc:creator>
  <cp:lastModifiedBy>Misha Bilenko</cp:lastModifiedBy>
  <cp:revision>83</cp:revision>
  <dcterms:created xsi:type="dcterms:W3CDTF">2006-08-16T00:00:00Z</dcterms:created>
  <dcterms:modified xsi:type="dcterms:W3CDTF">2011-08-21T20:41:02Z</dcterms:modified>
</cp:coreProperties>
</file>